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8" r:id="rId2"/>
    <p:sldId id="442" r:id="rId3"/>
    <p:sldId id="443" r:id="rId4"/>
    <p:sldId id="444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93" r:id="rId15"/>
    <p:sldId id="455" r:id="rId16"/>
    <p:sldId id="490" r:id="rId17"/>
    <p:sldId id="456" r:id="rId18"/>
    <p:sldId id="494" r:id="rId19"/>
  </p:sldIdLst>
  <p:sldSz cx="9144000" cy="6858000" type="screen4x3"/>
  <p:notesSz cx="6807200" cy="9939338"/>
  <p:custDataLst>
    <p:tags r:id="rId2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333399"/>
    <a:srgbClr val="C6D9F1"/>
    <a:srgbClr val="99CCFF"/>
    <a:srgbClr val="CC0000"/>
    <a:srgbClr val="3399FF"/>
    <a:srgbClr val="0033CC"/>
    <a:srgbClr val="990000"/>
    <a:srgbClr val="CED8DE"/>
    <a:srgbClr val="AD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248" autoAdjust="0"/>
    <p:restoredTop sz="82590" autoAdjust="0"/>
  </p:normalViewPr>
  <p:slideViewPr>
    <p:cSldViewPr snapToGrid="0">
      <p:cViewPr>
        <p:scale>
          <a:sx n="40" d="100"/>
          <a:sy n="40" d="100"/>
        </p:scale>
        <p:origin x="-2244" y="-87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413" y="0"/>
            <a:ext cx="2949787" cy="4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767"/>
            <a:ext cx="2949787" cy="4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413" y="9442767"/>
            <a:ext cx="2949787" cy="4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A128DA9-C2B2-49F7-AA99-94F89119A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04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8" y="0"/>
            <a:ext cx="2949787" cy="4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384"/>
            <a:ext cx="5445760" cy="447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1182"/>
            <a:ext cx="2949787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8" y="9441182"/>
            <a:ext cx="2949787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04BE887-FA15-4293-8830-E7E618F160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552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FD59D-6AB3-4B13-A941-31C3B7523089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38C87-ADFF-432B-B149-89902210CFAB}" type="slidenum">
              <a:rPr lang="en-US" altLang="ja-JP" smtClean="0">
                <a:ea typeface="ＭＳ Ｐゴシック" pitchFamily="50" charset="-128"/>
              </a:rPr>
              <a:pPr/>
              <a:t>10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dirty="0" smtClean="0"/>
          </a:p>
          <a:p>
            <a:pPr algn="just" eaLnBrk="1" hangingPunct="1">
              <a:spcBef>
                <a:spcPct val="50000"/>
              </a:spcBef>
            </a:pPr>
            <a:endParaRPr lang="en-US" altLang="ja-JP" sz="2000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1F27F-4FBF-48DC-9E38-BA066FA8DFA0}" type="slidenum">
              <a:rPr lang="en-US" altLang="ja-JP" smtClean="0">
                <a:ea typeface="ＭＳ Ｐゴシック" pitchFamily="50" charset="-128"/>
              </a:rPr>
              <a:pPr/>
              <a:t>11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altLang="ja-JP" sz="2000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1C9191-DA8C-409A-A68F-28D383EE9E03}" type="slidenum">
              <a:rPr lang="en-US" altLang="ja-JP" smtClean="0">
                <a:ea typeface="ＭＳ Ｐゴシック" pitchFamily="50" charset="-128"/>
              </a:rPr>
              <a:pPr/>
              <a:t>12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altLang="ja-JP" sz="2000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77F9AB-081E-4F5C-97BE-CF1B45CEED67}" type="slidenum">
              <a:rPr lang="en-US" altLang="ja-JP" smtClean="0">
                <a:ea typeface="ＭＳ Ｐゴシック" pitchFamily="50" charset="-128"/>
              </a:rPr>
              <a:pPr/>
              <a:t>13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altLang="ja-JP" sz="2000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77F9AB-081E-4F5C-97BE-CF1B45CEED67}" type="slidenum">
              <a:rPr lang="en-US" altLang="ja-JP" smtClean="0">
                <a:ea typeface="ＭＳ Ｐゴシック" pitchFamily="50" charset="-128"/>
              </a:rPr>
              <a:pPr/>
              <a:t>14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altLang="ja-JP" sz="2000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A4AF8E-8E97-4697-92FD-5509B51E0C27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DAA5D-E6BF-4CD3-9840-2D8194232E20}" type="slidenum">
              <a:rPr lang="en-US" altLang="ja-JP" smtClean="0">
                <a:ea typeface="ＭＳ Ｐゴシック" pitchFamily="50" charset="-128"/>
              </a:rPr>
              <a:pPr/>
              <a:t>16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5700" cy="3725862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  <a:p>
            <a:pPr algn="just" eaLnBrk="1" hangingPunct="1">
              <a:spcBef>
                <a:spcPct val="50000"/>
              </a:spcBef>
              <a:buClr>
                <a:srgbClr val="720C29"/>
              </a:buClr>
              <a:buSzPct val="150000"/>
            </a:pPr>
            <a:endParaRPr lang="en-US" altLang="ja-JP" sz="3800" dirty="0" smtClean="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75D845-3AB8-47D2-A48D-F6E24CC6FCBD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75D845-3AB8-47D2-A48D-F6E24CC6FCBD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92CC38-42ED-4D33-A1C5-40F25CB5C811}" type="slidenum">
              <a:rPr lang="en-US" altLang="ja-JP" smtClean="0">
                <a:ea typeface="ＭＳ Ｐゴシック" pitchFamily="50" charset="-128"/>
              </a:rPr>
              <a:pPr/>
              <a:t>2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  <a:buClr>
                <a:srgbClr val="720C29"/>
              </a:buClr>
              <a:buSzPct val="150000"/>
            </a:pPr>
            <a:endParaRPr lang="en-US" altLang="ja-JP" sz="3800" dirty="0" smtClean="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0671D-83B1-4040-B699-0AEE5C547AC6}" type="slidenum">
              <a:rPr lang="en-US" altLang="ja-JP" smtClean="0">
                <a:ea typeface="ＭＳ Ｐゴシック" pitchFamily="50" charset="-128"/>
              </a:rPr>
              <a:pPr/>
              <a:t>3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38624" y="744060"/>
            <a:ext cx="2329952" cy="3727252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  <a:buClr>
                <a:srgbClr val="720C29"/>
              </a:buClr>
              <a:buSzPct val="150000"/>
            </a:pPr>
            <a:endParaRPr lang="en-US" altLang="ja-JP" sz="3800" dirty="0" smtClean="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FBFEF-2023-4B1E-8986-241C7D2262F0}" type="slidenum">
              <a:rPr lang="en-US" altLang="ja-JP" smtClean="0">
                <a:ea typeface="ＭＳ Ｐゴシック" pitchFamily="50" charset="-128"/>
              </a:rPr>
              <a:pPr/>
              <a:t>4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  <a:buClr>
                <a:srgbClr val="720C29"/>
              </a:buClr>
              <a:buSzPct val="150000"/>
            </a:pPr>
            <a:endParaRPr lang="en-US" altLang="ja-JP" sz="3800" dirty="0" smtClean="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DAA5D-E6BF-4CD3-9840-2D8194232E20}" type="slidenum">
              <a:rPr lang="en-US" altLang="ja-JP" smtClean="0">
                <a:ea typeface="ＭＳ Ｐゴシック" pitchFamily="50" charset="-128"/>
              </a:rPr>
              <a:pPr/>
              <a:t>5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  <a:buClr>
                <a:srgbClr val="720C29"/>
              </a:buClr>
              <a:buSzPct val="150000"/>
            </a:pPr>
            <a:endParaRPr lang="en-US" altLang="ja-JP" sz="3800" dirty="0" smtClean="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7341C-A0B2-4EE5-BEA0-4C0EDB09E622}" type="slidenum">
              <a:rPr lang="en-US" altLang="ja-JP" smtClean="0">
                <a:ea typeface="ＭＳ Ｐゴシック" pitchFamily="50" charset="-128"/>
              </a:rPr>
              <a:pPr/>
              <a:t>6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/>
            <a:endParaRPr lang="en-US" altLang="ja-JP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D8A1A7-FE07-4595-B32D-AF79F466D924}" type="slidenum">
              <a:rPr lang="en-US" altLang="ja-JP" smtClean="0">
                <a:ea typeface="ＭＳ Ｐゴシック" pitchFamily="50" charset="-128"/>
              </a:rPr>
              <a:pPr/>
              <a:t>7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ja-JP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CCA8F9-E997-4CDA-BF55-83CCB08365DC}" type="slidenum">
              <a:rPr lang="en-US" altLang="ja-JP" smtClean="0">
                <a:ea typeface="ＭＳ Ｐゴシック" pitchFamily="50" charset="-128"/>
              </a:rPr>
              <a:pPr/>
              <a:t>8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67773-4332-4129-9F2B-3BF13553F6D9}" type="slidenum">
              <a:rPr lang="en-US" altLang="ja-JP" smtClean="0">
                <a:ea typeface="ＭＳ Ｐゴシック" pitchFamily="50" charset="-128"/>
              </a:rPr>
              <a:pPr/>
              <a:t>9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8875" cy="372745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45" y="4719332"/>
            <a:ext cx="4991511" cy="44759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endParaRPr lang="en-US" altLang="ja-JP" sz="2000" dirty="0" smtClean="0">
              <a:ea typeface="ＭＳ 明朝" pitchFamily="1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8E378-BE90-4F4C-A4E9-B0BE741C90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5501A-F889-44FC-A569-0B7F83EF89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CE393-3897-440A-AE4A-4E39987322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3D34F-0573-40BE-B9E5-64039FCCF3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F46F-D492-4959-8628-4EE6E08385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22661-B734-4B68-AFF0-384B118CFA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79B83-30D7-479E-B53C-3CA9D28945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46033-9922-419F-8B37-890DB306D9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B4644-FFCD-4976-8F2C-E694991E93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9F8FA-F152-4EEC-A448-BD3C419F0E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8B3B7-7181-4B7D-AC06-932F34A995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0D049-635A-40B5-B461-2B54B2F80B8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6C29782-429D-4179-B922-1176C082D4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http://www.womansday.com/var/ezflow_site/storage/images/media/galleries-slideshows/20-one-minute-ways-to-beat-stress/get-a-hug/48139-1-eng-US/Get-a-Hug_slideshow_image.jpg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iFeel_IM!.avi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iFeelIM.avi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2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Microsoft_Excel_97-2003_Worksheet3.xls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oleObject" Target="../embeddings/Microsoft_Excel_97-2003_Worksheet2.xls"/><Relationship Id="rId5" Type="http://schemas.openxmlformats.org/officeDocument/2006/relationships/image" Target="../media/image31.png"/><Relationship Id="rId10" Type="http://schemas.openxmlformats.org/officeDocument/2006/relationships/image" Target="../media/image28.emf"/><Relationship Id="rId4" Type="http://schemas.openxmlformats.org/officeDocument/2006/relationships/image" Target="../media/image3.jpeg"/><Relationship Id="rId9" Type="http://schemas.openxmlformats.org/officeDocument/2006/relationships/oleObject" Target="../embeddings/Microsoft_Excel_97-2003_Worksheet1.xls"/><Relationship Id="rId1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914429" y="2748450"/>
            <a:ext cx="8207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Emotion Augmentation through Affective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Haptics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and Visual Stimuli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29"/>
          <p:cNvSpPr>
            <a:spLocks noChangeArrowheads="1"/>
          </p:cNvSpPr>
          <p:nvPr/>
        </p:nvSpPr>
        <p:spPr bwMode="auto">
          <a:xfrm>
            <a:off x="5720308" y="4980243"/>
            <a:ext cx="3749352" cy="8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120"/>
              </a:lnSpc>
              <a:defRPr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Dzmitry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Tsetserukou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120"/>
              </a:lnSpc>
              <a:defRPr/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Alena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Neviarouskaya</a:t>
            </a:r>
            <a:endParaRPr lang="en-US" altLang="ja-JP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28662" y="0"/>
            <a:ext cx="8215338" cy="80006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2" descr="poster1_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2804" y="179343"/>
            <a:ext cx="7631217" cy="446765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6000768"/>
            <a:ext cx="3071802" cy="76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Documents and Settings\Administrator\Desktop\P3260038new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00064"/>
            <a:ext cx="954000" cy="6047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72000" cy="799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1741174"/>
            <a:ext cx="8245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b="1" dirty="0" smtClean="0">
                <a:solidFill>
                  <a:srgbClr val="990033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Workshop on Affective </a:t>
            </a:r>
            <a:r>
              <a:rPr lang="en-US" altLang="ja-JP" sz="3200" b="1" dirty="0" err="1" smtClean="0">
                <a:solidFill>
                  <a:srgbClr val="990033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Haptics</a:t>
            </a:r>
            <a:endParaRPr lang="en-US" sz="3200" b="1" dirty="0">
              <a:solidFill>
                <a:srgbClr val="990033"/>
              </a:solidFill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72" y="1073614"/>
            <a:ext cx="3572794" cy="6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447800" y="76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altLang="ja-JP" sz="2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HaptiHug: the way of realistic hugging over distance</a:t>
            </a:r>
            <a:endParaRPr lang="en-US" altLang="ja-JP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27" descr="http://www.womansday.com/var/ezflow_site/storage/images/media/galleries-slideshows/20-one-minute-ways-to-beat-stress/get-a-hug/48139-1-eng-US/Get-a-Hug_slideshow_image.jpg"/>
          <p:cNvPicPr>
            <a:picLocks noChangeAspect="1" noChangeArrowheads="1"/>
          </p:cNvPicPr>
          <p:nvPr/>
        </p:nvPicPr>
        <p:blipFill>
          <a:blip r:embed="rId4" r:link="rId5" cstate="print"/>
          <a:srcRect b="2953"/>
          <a:stretch>
            <a:fillRect/>
          </a:stretch>
        </p:blipFill>
        <p:spPr bwMode="auto">
          <a:xfrm>
            <a:off x="3567113" y="785813"/>
            <a:ext cx="162401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3352800" y="2551113"/>
            <a:ext cx="2263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spcBef>
                <a:spcPct val="0"/>
              </a:spcBef>
            </a:pPr>
            <a:endParaRPr lang="en-US" altLang="ja-JP" sz="11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294" name="Text Box 50"/>
          <p:cNvSpPr txBox="1">
            <a:spLocks noChangeArrowheads="1"/>
          </p:cNvSpPr>
          <p:nvPr/>
        </p:nvSpPr>
        <p:spPr bwMode="auto">
          <a:xfrm>
            <a:off x="3709988" y="2757488"/>
            <a:ext cx="52911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Real life hugging            Second life hugging             </a:t>
            </a:r>
            <a:r>
              <a:rPr lang="en-US" altLang="ja-JP" sz="20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HaptiHug</a:t>
            </a:r>
          </a:p>
          <a:p>
            <a:pPr algn="ctr" eaLnBrk="0" hangingPunct="0">
              <a:spcBef>
                <a:spcPct val="0"/>
              </a:spcBef>
            </a:pPr>
            <a:endParaRPr lang="en-US" altLang="ja-JP" sz="1400" b="1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295" name="Text Box 52"/>
          <p:cNvSpPr txBox="1">
            <a:spLocks noChangeArrowheads="1"/>
          </p:cNvSpPr>
          <p:nvPr/>
        </p:nvSpPr>
        <p:spPr bwMode="auto">
          <a:xfrm>
            <a:off x="500063" y="1335088"/>
            <a:ext cx="2762250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sz="200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In a real world, whenever one person interacts with another, both observe, perceive and interpret each other’s emotional expressions communicated through a variety of signals. </a:t>
            </a:r>
          </a:p>
          <a:p>
            <a:pPr algn="just"/>
            <a:r>
              <a:rPr lang="en-US" altLang="ja-JP" sz="200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Among many forms of physical contact, </a:t>
            </a:r>
            <a:r>
              <a:rPr lang="en-US" altLang="ja-JP" sz="20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hug</a:t>
            </a:r>
            <a:r>
              <a:rPr lang="en-US" altLang="ja-JP" sz="2000" b="1">
                <a:solidFill>
                  <a:srgbClr val="C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sz="200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is the most emotionally charged one. </a:t>
            </a:r>
            <a:r>
              <a:rPr lang="en-US" altLang="ja-JP" sz="20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It conveys warmth, love, and affiliation. </a:t>
            </a:r>
          </a:p>
        </p:txBody>
      </p:sp>
      <p:sp>
        <p:nvSpPr>
          <p:cNvPr id="69" name="AutoShape 53"/>
          <p:cNvSpPr>
            <a:spLocks noChangeArrowheads="1"/>
          </p:cNvSpPr>
          <p:nvPr/>
        </p:nvSpPr>
        <p:spPr bwMode="auto">
          <a:xfrm>
            <a:off x="428625" y="1285875"/>
            <a:ext cx="2857500" cy="498316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2297" name="Picture 69" descr="iFeelIM pictures\hug_023.png"/>
          <p:cNvPicPr>
            <a:picLocks noChangeAspect="1" noChangeArrowheads="1"/>
          </p:cNvPicPr>
          <p:nvPr/>
        </p:nvPicPr>
        <p:blipFill>
          <a:blip r:embed="rId6" cstate="print"/>
          <a:srcRect l="30911" t="14980" r="51129" b="49203"/>
          <a:stretch>
            <a:fillRect/>
          </a:stretch>
        </p:blipFill>
        <p:spPr bwMode="auto">
          <a:xfrm>
            <a:off x="5400675" y="795338"/>
            <a:ext cx="16716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71" descr="wearable hug sep ed l"/>
          <p:cNvPicPr>
            <a:picLocks noChangeAspect="1" noChangeArrowheads="1"/>
          </p:cNvPicPr>
          <p:nvPr/>
        </p:nvPicPr>
        <p:blipFill>
          <a:blip r:embed="rId7" cstate="print"/>
          <a:srcRect l="6799" t="1109" r="2345" b="3726"/>
          <a:stretch>
            <a:fillRect/>
          </a:stretch>
        </p:blipFill>
        <p:spPr bwMode="auto">
          <a:xfrm>
            <a:off x="4000500" y="3586163"/>
            <a:ext cx="29527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 Box 58"/>
          <p:cNvSpPr txBox="1">
            <a:spLocks noChangeArrowheads="1"/>
          </p:cNvSpPr>
          <p:nvPr/>
        </p:nvSpPr>
        <p:spPr bwMode="auto">
          <a:xfrm>
            <a:off x="4956175" y="4643438"/>
            <a:ext cx="9906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Human body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00" name="AutoShape 59"/>
          <p:cNvSpPr>
            <a:spLocks noChangeArrowheads="1"/>
          </p:cNvSpPr>
          <p:nvPr/>
        </p:nvSpPr>
        <p:spPr bwMode="auto">
          <a:xfrm rot="-915471">
            <a:off x="5318125" y="5437188"/>
            <a:ext cx="182563" cy="298450"/>
          </a:xfrm>
          <a:prstGeom prst="upArrow">
            <a:avLst>
              <a:gd name="adj1" fmla="val 40213"/>
              <a:gd name="adj2" fmla="val 77243"/>
            </a:avLst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>
              <a:spcBef>
                <a:spcPct val="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1" name="AutoShape 60"/>
          <p:cNvSpPr>
            <a:spLocks noChangeArrowheads="1"/>
          </p:cNvSpPr>
          <p:nvPr/>
        </p:nvSpPr>
        <p:spPr bwMode="auto">
          <a:xfrm rot="3677126">
            <a:off x="4344193" y="5047457"/>
            <a:ext cx="182563" cy="298450"/>
          </a:xfrm>
          <a:prstGeom prst="upArrow">
            <a:avLst>
              <a:gd name="adj1" fmla="val 40213"/>
              <a:gd name="adj2" fmla="val 77205"/>
            </a:avLst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>
              <a:spcBef>
                <a:spcPct val="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2" name="Freeform 75"/>
          <p:cNvSpPr>
            <a:spLocks/>
          </p:cNvSpPr>
          <p:nvPr/>
        </p:nvSpPr>
        <p:spPr bwMode="auto">
          <a:xfrm>
            <a:off x="5856288" y="5395913"/>
            <a:ext cx="865187" cy="231775"/>
          </a:xfrm>
          <a:custGeom>
            <a:avLst/>
            <a:gdLst>
              <a:gd name="T0" fmla="*/ 2147483647 w 880"/>
              <a:gd name="T1" fmla="*/ 0 h 172"/>
              <a:gd name="T2" fmla="*/ 2147483647 w 880"/>
              <a:gd name="T3" fmla="*/ 2147483647 h 172"/>
              <a:gd name="T4" fmla="*/ 2147483647 w 880"/>
              <a:gd name="T5" fmla="*/ 2147483647 h 172"/>
              <a:gd name="T6" fmla="*/ 0 w 880"/>
              <a:gd name="T7" fmla="*/ 2147483647 h 172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72"/>
              <a:gd name="T14" fmla="*/ 880 w 880"/>
              <a:gd name="T15" fmla="*/ 172 h 1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72">
                <a:moveTo>
                  <a:pt x="880" y="0"/>
                </a:moveTo>
                <a:cubicBezTo>
                  <a:pt x="813" y="46"/>
                  <a:pt x="747" y="92"/>
                  <a:pt x="656" y="120"/>
                </a:cubicBezTo>
                <a:cubicBezTo>
                  <a:pt x="565" y="148"/>
                  <a:pt x="445" y="164"/>
                  <a:pt x="336" y="168"/>
                </a:cubicBezTo>
                <a:cubicBezTo>
                  <a:pt x="227" y="172"/>
                  <a:pt x="48" y="147"/>
                  <a:pt x="0" y="144"/>
                </a:cubicBezTo>
              </a:path>
            </a:pathLst>
          </a:custGeom>
          <a:noFill/>
          <a:ln w="12700">
            <a:solidFill>
              <a:srgbClr val="993366"/>
            </a:solidFill>
            <a:prstDash val="dash"/>
            <a:round/>
            <a:headEnd/>
            <a:tailEnd type="stealth" w="med" len="med"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Text Box 62"/>
          <p:cNvSpPr txBox="1">
            <a:spLocks noChangeArrowheads="1"/>
          </p:cNvSpPr>
          <p:nvPr/>
        </p:nvSpPr>
        <p:spPr bwMode="auto">
          <a:xfrm>
            <a:off x="5857875" y="3500438"/>
            <a:ext cx="89852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Pressure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04" name="Text Box 63"/>
          <p:cNvSpPr txBox="1">
            <a:spLocks noChangeArrowheads="1"/>
          </p:cNvSpPr>
          <p:nvPr/>
        </p:nvSpPr>
        <p:spPr bwMode="auto">
          <a:xfrm>
            <a:off x="6286500" y="3786188"/>
            <a:ext cx="857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Soft Hand</a:t>
            </a:r>
            <a:endParaRPr lang="en-US" sz="1400"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sp>
        <p:nvSpPr>
          <p:cNvPr id="12305" name="Text Box 65"/>
          <p:cNvSpPr txBox="1">
            <a:spLocks noChangeArrowheads="1"/>
          </p:cNvSpPr>
          <p:nvPr/>
        </p:nvSpPr>
        <p:spPr bwMode="auto">
          <a:xfrm>
            <a:off x="5241925" y="5857875"/>
            <a:ext cx="809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Pressure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06" name="Text Box 66"/>
          <p:cNvSpPr txBox="1">
            <a:spLocks noChangeArrowheads="1"/>
          </p:cNvSpPr>
          <p:nvPr/>
        </p:nvSpPr>
        <p:spPr bwMode="auto">
          <a:xfrm>
            <a:off x="4441825" y="5500688"/>
            <a:ext cx="80010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Couple of motors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07" name="Text Box 67"/>
          <p:cNvSpPr txBox="1">
            <a:spLocks noChangeArrowheads="1"/>
          </p:cNvSpPr>
          <p:nvPr/>
        </p:nvSpPr>
        <p:spPr bwMode="auto">
          <a:xfrm>
            <a:off x="3643313" y="5286375"/>
            <a:ext cx="7143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Pressure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08" name="Text Box 68"/>
          <p:cNvSpPr txBox="1">
            <a:spLocks noChangeArrowheads="1"/>
          </p:cNvSpPr>
          <p:nvPr/>
        </p:nvSpPr>
        <p:spPr bwMode="auto">
          <a:xfrm>
            <a:off x="3286125" y="3500438"/>
            <a:ext cx="10715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Direction of belt tension</a:t>
            </a:r>
            <a:endParaRPr lang="en-US" sz="1400" b="1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09" name="Text Box 69"/>
          <p:cNvSpPr txBox="1">
            <a:spLocks noChangeArrowheads="1"/>
          </p:cNvSpPr>
          <p:nvPr/>
        </p:nvSpPr>
        <p:spPr bwMode="auto">
          <a:xfrm>
            <a:off x="4813300" y="3357563"/>
            <a:ext cx="785813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Soft Hand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10" name="Text Box 70"/>
          <p:cNvSpPr txBox="1">
            <a:spLocks noChangeArrowheads="1"/>
          </p:cNvSpPr>
          <p:nvPr/>
        </p:nvSpPr>
        <p:spPr bwMode="auto">
          <a:xfrm>
            <a:off x="3429000" y="4786313"/>
            <a:ext cx="64293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Motor holder</a:t>
            </a:r>
            <a:endParaRPr lang="en-US" sz="14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2311" name="Freeform 109"/>
          <p:cNvSpPr>
            <a:spLocks/>
          </p:cNvSpPr>
          <p:nvPr/>
        </p:nvSpPr>
        <p:spPr bwMode="auto">
          <a:xfrm rot="17990747" flipV="1">
            <a:off x="3948906" y="3980657"/>
            <a:ext cx="479425" cy="157162"/>
          </a:xfrm>
          <a:custGeom>
            <a:avLst/>
            <a:gdLst>
              <a:gd name="T0" fmla="*/ 2147483647 w 880"/>
              <a:gd name="T1" fmla="*/ 0 h 172"/>
              <a:gd name="T2" fmla="*/ 2147483647 w 880"/>
              <a:gd name="T3" fmla="*/ 2147483647 h 172"/>
              <a:gd name="T4" fmla="*/ 2147483647 w 880"/>
              <a:gd name="T5" fmla="*/ 2147483647 h 172"/>
              <a:gd name="T6" fmla="*/ 0 w 880"/>
              <a:gd name="T7" fmla="*/ 2147483647 h 172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72"/>
              <a:gd name="T14" fmla="*/ 880 w 880"/>
              <a:gd name="T15" fmla="*/ 172 h 1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72">
                <a:moveTo>
                  <a:pt x="880" y="0"/>
                </a:moveTo>
                <a:cubicBezTo>
                  <a:pt x="813" y="46"/>
                  <a:pt x="747" y="92"/>
                  <a:pt x="656" y="120"/>
                </a:cubicBezTo>
                <a:cubicBezTo>
                  <a:pt x="565" y="148"/>
                  <a:pt x="445" y="164"/>
                  <a:pt x="336" y="168"/>
                </a:cubicBezTo>
                <a:cubicBezTo>
                  <a:pt x="227" y="172"/>
                  <a:pt x="48" y="147"/>
                  <a:pt x="0" y="144"/>
                </a:cubicBezTo>
              </a:path>
            </a:pathLst>
          </a:custGeom>
          <a:noFill/>
          <a:ln w="12700">
            <a:solidFill>
              <a:srgbClr val="993366"/>
            </a:solidFill>
            <a:prstDash val="dash"/>
            <a:round/>
            <a:headEnd/>
            <a:tailEnd type="stealth" w="med" len="med"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2" name="Text Box 68"/>
          <p:cNvSpPr txBox="1">
            <a:spLocks noChangeArrowheads="1"/>
          </p:cNvSpPr>
          <p:nvPr/>
        </p:nvSpPr>
        <p:spPr bwMode="auto">
          <a:xfrm>
            <a:off x="5929313" y="5786438"/>
            <a:ext cx="10699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en-US" altLang="ja-JP" sz="1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Direction of belt tension</a:t>
            </a:r>
            <a:endParaRPr lang="en-US" sz="1400" b="1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12313" name="Picture 111" descr="Dsc_0473 paper crop.jpg"/>
          <p:cNvPicPr>
            <a:picLocks noChangeAspect="1"/>
          </p:cNvPicPr>
          <p:nvPr/>
        </p:nvPicPr>
        <p:blipFill>
          <a:blip r:embed="rId8" cstate="print"/>
          <a:srcRect l="11278" t="3683" r="11278" b="31523"/>
          <a:stretch>
            <a:fillRect/>
          </a:stretch>
        </p:blipFill>
        <p:spPr bwMode="auto">
          <a:xfrm>
            <a:off x="7286625" y="784225"/>
            <a:ext cx="154463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AutoShape 53"/>
          <p:cNvSpPr>
            <a:spLocks noChangeArrowheads="1"/>
          </p:cNvSpPr>
          <p:nvPr/>
        </p:nvSpPr>
        <p:spPr bwMode="auto">
          <a:xfrm>
            <a:off x="3429000" y="642938"/>
            <a:ext cx="5572125" cy="250031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2315" name="Picture 215" descr="C:\Documents and Settings\DimaLab\Desktop\Hug pressure back.jpg"/>
          <p:cNvPicPr>
            <a:picLocks noChangeAspect="1" noChangeArrowheads="1"/>
          </p:cNvPicPr>
          <p:nvPr/>
        </p:nvPicPr>
        <p:blipFill>
          <a:blip r:embed="rId9" cstate="print"/>
          <a:srcRect l="197" t="10457" r="17087" b="7716"/>
          <a:stretch>
            <a:fillRect/>
          </a:stretch>
        </p:blipFill>
        <p:spPr bwMode="auto">
          <a:xfrm>
            <a:off x="7215188" y="3286125"/>
            <a:ext cx="1630362" cy="10001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12316" name="Text Box 60"/>
          <p:cNvSpPr txBox="1">
            <a:spLocks noChangeArrowheads="1"/>
          </p:cNvSpPr>
          <p:nvPr/>
        </p:nvSpPr>
        <p:spPr bwMode="auto">
          <a:xfrm>
            <a:off x="7000875" y="4344988"/>
            <a:ext cx="209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Pressure  distribution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06603"/>
              </p:ext>
            </p:extLst>
          </p:nvPr>
        </p:nvGraphicFramePr>
        <p:xfrm>
          <a:off x="7143750" y="4786313"/>
          <a:ext cx="1857356" cy="1920240"/>
        </p:xfrm>
        <a:graphic>
          <a:graphicData uri="http://schemas.openxmlformats.org/drawingml/2006/table">
            <a:tbl>
              <a:tblPr/>
              <a:tblGrid>
                <a:gridCol w="1143008"/>
                <a:gridCol w="714348"/>
              </a:tblGrid>
              <a:tr h="277161">
                <a:tc>
                  <a:txBody>
                    <a:bodyPr/>
                    <a:lstStyle/>
                    <a:p>
                      <a:pPr marL="0" marR="0" lvl="0" indent="0" algn="l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Parameters</a:t>
                      </a:r>
                    </a:p>
                  </a:txBody>
                  <a:tcPr marL="130111" marR="13011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Plain Hug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111" marR="13011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FF"/>
                    </a:solidFill>
                  </a:tcPr>
                </a:tc>
              </a:tr>
              <a:tr h="393943">
                <a:tc>
                  <a:txBody>
                    <a:bodyPr/>
                    <a:lstStyle/>
                    <a:p>
                      <a:pPr marL="0" marR="0" lvl="0" indent="0" algn="l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Pressure on male back side, [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90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130111" marR="13011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943">
                <a:tc>
                  <a:txBody>
                    <a:bodyPr/>
                    <a:lstStyle/>
                    <a:p>
                      <a:pPr marL="0" marR="0" lvl="0" indent="0" algn="l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Pressure on chest, [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90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</a:p>
                  </a:txBody>
                  <a:tcPr marL="130111" marR="13011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5742">
                <a:tc>
                  <a:txBody>
                    <a:bodyPr/>
                    <a:lstStyle/>
                    <a:p>
                      <a:pPr marL="0" marR="0" lvl="0" indent="0" algn="l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duration, [sec]</a:t>
                      </a:r>
                    </a:p>
                  </a:txBody>
                  <a:tcPr marL="90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560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1.98</a:t>
                      </a:r>
                    </a:p>
                  </a:txBody>
                  <a:tcPr marL="130111" marR="13011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331" name="Text Box 50"/>
          <p:cNvSpPr txBox="1">
            <a:spLocks noChangeArrowheads="1"/>
          </p:cNvSpPr>
          <p:nvPr/>
        </p:nvSpPr>
        <p:spPr bwMode="auto">
          <a:xfrm>
            <a:off x="4214813" y="6215063"/>
            <a:ext cx="20716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spcBef>
                <a:spcPct val="0"/>
              </a:spcBef>
            </a:pPr>
            <a:r>
              <a:rPr lang="en-US" altLang="ja-JP" sz="20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HaptiHug</a:t>
            </a:r>
          </a:p>
          <a:p>
            <a:pPr algn="ctr" eaLnBrk="0" hangingPunct="0">
              <a:spcBef>
                <a:spcPct val="0"/>
              </a:spcBef>
            </a:pPr>
            <a:endParaRPr lang="en-US" altLang="ja-JP" sz="1400" b="1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447800" y="76200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altLang="ja-JP" sz="2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HaptiHeart enchancing our emotions</a:t>
            </a:r>
            <a:endParaRPr lang="en-US" altLang="ja-JP" sz="2400" b="1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3316" name="Text Box 52"/>
          <p:cNvSpPr txBox="1">
            <a:spLocks noChangeArrowheads="1"/>
          </p:cNvSpPr>
          <p:nvPr/>
        </p:nvSpPr>
        <p:spPr bwMode="auto">
          <a:xfrm>
            <a:off x="642938" y="1143000"/>
            <a:ext cx="314325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>
                <a:latin typeface="Times New Roman" pitchFamily="18" charset="0"/>
                <a:cs typeface="Times New Roman" pitchFamily="18" charset="0"/>
              </a:rPr>
              <a:t>Of the bodily organs, the heart plays a particularly important role in our emotional experience.</a:t>
            </a:r>
          </a:p>
          <a:p>
            <a:pPr algn="just"/>
            <a:r>
              <a:rPr lang="en-US" sz="2000">
                <a:latin typeface="Times New Roman" pitchFamily="18" charset="0"/>
                <a:cs typeface="Times New Roman" pitchFamily="18" charset="0"/>
              </a:rPr>
              <a:t>We developed </a:t>
            </a:r>
            <a:r>
              <a:rPr lang="en-US" sz="20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heart imitator HaptiHeart</a:t>
            </a:r>
            <a:r>
              <a:rPr lang="en-US" sz="200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to produce special heartbeat patterns according to emotion to be conveyed or elicited.</a:t>
            </a:r>
          </a:p>
          <a:p>
            <a:pPr algn="just"/>
            <a:r>
              <a:rPr lang="en-GB" sz="2000">
                <a:latin typeface="Times New Roman" pitchFamily="18" charset="0"/>
                <a:cs typeface="Times New Roman" pitchFamily="18" charset="0"/>
              </a:rPr>
              <a:t>The pre-recorded sound signal with low frequency generates the pressure on the human chest through vibration of the speaker surface.</a:t>
            </a:r>
            <a:endParaRPr lang="en-US" altLang="ja-JP" sz="2000" b="1">
              <a:solidFill>
                <a:srgbClr val="990000"/>
              </a:solidFill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69" name="AutoShape 53"/>
          <p:cNvSpPr>
            <a:spLocks noChangeArrowheads="1"/>
          </p:cNvSpPr>
          <p:nvPr/>
        </p:nvSpPr>
        <p:spPr bwMode="auto">
          <a:xfrm>
            <a:off x="500063" y="1071563"/>
            <a:ext cx="3429000" cy="542925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5643563" y="5429250"/>
            <a:ext cx="1905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en-US" altLang="ja-JP" sz="24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HaptiHeart</a:t>
            </a:r>
          </a:p>
        </p:txBody>
      </p:sp>
      <p:pic>
        <p:nvPicPr>
          <p:cNvPr id="13319" name="Picture 14" descr="haptic heart assembly"/>
          <p:cNvPicPr>
            <a:picLocks noChangeAspect="1" noChangeArrowheads="1"/>
          </p:cNvPicPr>
          <p:nvPr/>
        </p:nvPicPr>
        <p:blipFill>
          <a:blip r:embed="rId4" cstate="print"/>
          <a:srcRect l="16849" t="4367" r="18726" b="7030"/>
          <a:stretch>
            <a:fillRect/>
          </a:stretch>
        </p:blipFill>
        <p:spPr bwMode="auto">
          <a:xfrm>
            <a:off x="4222750" y="1285875"/>
            <a:ext cx="4206875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5"/>
          <p:cNvSpPr txBox="1">
            <a:spLocks noChangeArrowheads="1"/>
          </p:cNvSpPr>
          <p:nvPr/>
        </p:nvSpPr>
        <p:spPr bwMode="auto">
          <a:xfrm>
            <a:off x="6572250" y="4286250"/>
            <a:ext cx="19939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>
              <a:spcAft>
                <a:spcPts val="1000"/>
              </a:spcAft>
            </a:pPr>
            <a:r>
              <a:rPr lang="en-US" altLang="ja-JP" sz="20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Heart-shaped Speaker Case</a:t>
            </a:r>
            <a:endParaRPr lang="en-US" sz="20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3321" name="Text Box 16"/>
          <p:cNvSpPr txBox="1">
            <a:spLocks noChangeArrowheads="1"/>
          </p:cNvSpPr>
          <p:nvPr/>
        </p:nvSpPr>
        <p:spPr bwMode="auto">
          <a:xfrm>
            <a:off x="3929063" y="4857750"/>
            <a:ext cx="233362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>
              <a:spcAft>
                <a:spcPts val="1000"/>
              </a:spcAft>
            </a:pPr>
            <a:r>
              <a:rPr lang="en-US" altLang="ja-JP" sz="20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Flat Speaker </a:t>
            </a:r>
            <a:endParaRPr lang="en-US" sz="20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4325" y="76200"/>
            <a:ext cx="868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b="1">
                <a:latin typeface="Times New Roman" pitchFamily="18" charset="0"/>
                <a:cs typeface="Times New Roman" pitchFamily="18" charset="0"/>
              </a:rPr>
              <a:t>HaptiButterfly and HaptiTickler : devices for positive emotions</a:t>
            </a: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658813" y="890588"/>
            <a:ext cx="34131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just">
              <a:defRPr/>
            </a:pPr>
            <a:r>
              <a:rPr lang="en-GB" sz="2000" dirty="0"/>
              <a:t>The idea behind </a:t>
            </a:r>
            <a:r>
              <a:rPr lang="en-GB" sz="2000" b="1" dirty="0" err="1">
                <a:solidFill>
                  <a:srgbClr val="990000"/>
                </a:solidFill>
              </a:rPr>
              <a:t>HaptiButterfly</a:t>
            </a:r>
            <a:r>
              <a:rPr lang="en-GB" sz="2000" dirty="0"/>
              <a:t> device is </a:t>
            </a:r>
            <a:r>
              <a:rPr lang="en-GB" sz="2000" b="1" dirty="0">
                <a:solidFill>
                  <a:srgbClr val="990000"/>
                </a:solidFill>
              </a:rPr>
              <a:t>to reproduce </a:t>
            </a:r>
            <a:r>
              <a:rPr lang="en-US" sz="2000" b="1" dirty="0">
                <a:solidFill>
                  <a:srgbClr val="990000"/>
                </a:solidFill>
              </a:rPr>
              <a:t>effect of “</a:t>
            </a:r>
            <a:r>
              <a:rPr lang="en-US" sz="2000" b="1" i="1" dirty="0">
                <a:solidFill>
                  <a:srgbClr val="990000"/>
                </a:solidFill>
              </a:rPr>
              <a:t>Butterflies in the stomach</a:t>
            </a:r>
            <a:r>
              <a:rPr lang="en-US" sz="2000" b="1" dirty="0">
                <a:solidFill>
                  <a:srgbClr val="990000"/>
                </a:solidFill>
              </a:rPr>
              <a:t>” </a:t>
            </a:r>
            <a:r>
              <a:rPr lang="en-US" sz="2000" dirty="0"/>
              <a:t>(fluttery or tickling feeling in the stomach felt by people experiencing love) by means of the arrays of vibration motors attached to the abdomen area of a person.</a:t>
            </a:r>
          </a:p>
          <a:p>
            <a:pPr algn="just">
              <a:spcBef>
                <a:spcPct val="50000"/>
              </a:spcBef>
              <a:defRPr/>
            </a:pPr>
            <a:r>
              <a:rPr lang="en-GB" sz="2000" dirty="0"/>
              <a:t>We developed </a:t>
            </a:r>
            <a:r>
              <a:rPr lang="en-GB" sz="2000" b="1" dirty="0" err="1">
                <a:solidFill>
                  <a:srgbClr val="990000"/>
                </a:solidFill>
              </a:rPr>
              <a:t>HaptiTickler</a:t>
            </a:r>
            <a:r>
              <a:rPr lang="en-GB" sz="2000" dirty="0"/>
              <a:t> with the purpose </a:t>
            </a:r>
            <a:r>
              <a:rPr lang="en-GB" sz="2000" b="1" dirty="0">
                <a:solidFill>
                  <a:srgbClr val="990000"/>
                </a:solidFill>
              </a:rPr>
              <a:t>to evoke positive affect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dirty="0"/>
              <a:t>(joy emotion) in a direct way by tickling the ribs of the user.</a:t>
            </a:r>
            <a:endParaRPr lang="en-US" sz="2000" dirty="0"/>
          </a:p>
          <a:p>
            <a:pPr>
              <a:spcBef>
                <a:spcPct val="50000"/>
              </a:spcBef>
              <a:defRPr/>
            </a:pPr>
            <a:endParaRPr lang="en-US" altLang="ja-JP" sz="2000" b="1" dirty="0">
              <a:solidFill>
                <a:srgbClr val="CC0000"/>
              </a:solidFill>
              <a:ea typeface="ＭＳ 明朝" pitchFamily="49" charset="-128"/>
            </a:endParaRPr>
          </a:p>
        </p:txBody>
      </p:sp>
      <p:sp>
        <p:nvSpPr>
          <p:cNvPr id="11" name="AutoShape 53"/>
          <p:cNvSpPr>
            <a:spLocks noChangeArrowheads="1"/>
          </p:cNvSpPr>
          <p:nvPr/>
        </p:nvSpPr>
        <p:spPr bwMode="auto">
          <a:xfrm>
            <a:off x="552450" y="760413"/>
            <a:ext cx="3590925" cy="5097462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/>
          </a:p>
        </p:txBody>
      </p:sp>
      <p:pic>
        <p:nvPicPr>
          <p:cNvPr id="14342" name="Picture 11" descr="butterfly assembly 1 l"/>
          <p:cNvPicPr>
            <a:picLocks noChangeAspect="1" noChangeArrowheads="1"/>
          </p:cNvPicPr>
          <p:nvPr/>
        </p:nvPicPr>
        <p:blipFill>
          <a:blip r:embed="rId4" cstate="print"/>
          <a:srcRect l="13336" r="9814" b="1492"/>
          <a:stretch>
            <a:fillRect/>
          </a:stretch>
        </p:blipFill>
        <p:spPr bwMode="auto">
          <a:xfrm>
            <a:off x="4995863" y="644525"/>
            <a:ext cx="3276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Line 4"/>
          <p:cNvSpPr>
            <a:spLocks noChangeShapeType="1"/>
          </p:cNvSpPr>
          <p:nvPr/>
        </p:nvSpPr>
        <p:spPr bwMode="auto">
          <a:xfrm flipV="1">
            <a:off x="5064125" y="1414463"/>
            <a:ext cx="47625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Text Box 5"/>
          <p:cNvSpPr txBox="1">
            <a:spLocks noChangeArrowheads="1"/>
          </p:cNvSpPr>
          <p:nvPr/>
        </p:nvSpPr>
        <p:spPr bwMode="auto">
          <a:xfrm>
            <a:off x="4292600" y="1716088"/>
            <a:ext cx="12080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Vibration motor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45" name="Line 6"/>
          <p:cNvSpPr>
            <a:spLocks noChangeShapeType="1"/>
          </p:cNvSpPr>
          <p:nvPr/>
        </p:nvSpPr>
        <p:spPr bwMode="auto">
          <a:xfrm flipV="1">
            <a:off x="5842000" y="957263"/>
            <a:ext cx="263525" cy="1730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Text Box 7"/>
          <p:cNvSpPr txBox="1">
            <a:spLocks noChangeArrowheads="1"/>
          </p:cNvSpPr>
          <p:nvPr/>
        </p:nvSpPr>
        <p:spPr bwMode="auto">
          <a:xfrm>
            <a:off x="6000750" y="717550"/>
            <a:ext cx="17399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Plastic frame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47" name="Text Box 8"/>
          <p:cNvSpPr txBox="1">
            <a:spLocks noChangeArrowheads="1"/>
          </p:cNvSpPr>
          <p:nvPr/>
        </p:nvSpPr>
        <p:spPr bwMode="auto">
          <a:xfrm>
            <a:off x="4460875" y="3046413"/>
            <a:ext cx="127476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Holder</a:t>
            </a:r>
            <a:endParaRPr lang="en-US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48" name="Line 9"/>
          <p:cNvSpPr>
            <a:spLocks noChangeShapeType="1"/>
          </p:cNvSpPr>
          <p:nvPr/>
        </p:nvSpPr>
        <p:spPr bwMode="auto">
          <a:xfrm flipV="1">
            <a:off x="5178425" y="2647950"/>
            <a:ext cx="536575" cy="3127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Line 10"/>
          <p:cNvSpPr>
            <a:spLocks noChangeShapeType="1"/>
          </p:cNvSpPr>
          <p:nvPr/>
        </p:nvSpPr>
        <p:spPr bwMode="auto">
          <a:xfrm flipV="1">
            <a:off x="6875463" y="1355725"/>
            <a:ext cx="581025" cy="536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Text Box 11"/>
          <p:cNvSpPr txBox="1">
            <a:spLocks noChangeArrowheads="1"/>
          </p:cNvSpPr>
          <p:nvPr/>
        </p:nvSpPr>
        <p:spPr bwMode="auto">
          <a:xfrm>
            <a:off x="6981825" y="1001713"/>
            <a:ext cx="20907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Revolute joint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14351" name="Picture 20" descr="HaptiTickler"/>
          <p:cNvPicPr>
            <a:picLocks noChangeAspect="1" noChangeArrowheads="1"/>
          </p:cNvPicPr>
          <p:nvPr/>
        </p:nvPicPr>
        <p:blipFill>
          <a:blip r:embed="rId5" cstate="print"/>
          <a:srcRect l="21733" t="6407" r="21466"/>
          <a:stretch>
            <a:fillRect/>
          </a:stretch>
        </p:blipFill>
        <p:spPr bwMode="auto">
          <a:xfrm>
            <a:off x="4581525" y="4146550"/>
            <a:ext cx="8493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21" descr="HaptiTickler"/>
          <p:cNvPicPr>
            <a:picLocks noChangeAspect="1" noChangeArrowheads="1"/>
          </p:cNvPicPr>
          <p:nvPr/>
        </p:nvPicPr>
        <p:blipFill>
          <a:blip r:embed="rId5" cstate="print"/>
          <a:srcRect r="19485"/>
          <a:stretch>
            <a:fillRect/>
          </a:stretch>
        </p:blipFill>
        <p:spPr bwMode="auto">
          <a:xfrm>
            <a:off x="7610475" y="4056063"/>
            <a:ext cx="12065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Line 27"/>
          <p:cNvSpPr>
            <a:spLocks noChangeShapeType="1"/>
          </p:cNvSpPr>
          <p:nvPr/>
        </p:nvSpPr>
        <p:spPr bwMode="auto">
          <a:xfrm>
            <a:off x="5029200" y="4805363"/>
            <a:ext cx="684213" cy="1619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4" name="Line 28"/>
          <p:cNvSpPr>
            <a:spLocks noChangeShapeType="1"/>
          </p:cNvSpPr>
          <p:nvPr/>
        </p:nvSpPr>
        <p:spPr bwMode="auto">
          <a:xfrm>
            <a:off x="5019675" y="5632450"/>
            <a:ext cx="661988" cy="1016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5" name="Text Box 29"/>
          <p:cNvSpPr txBox="1">
            <a:spLocks noChangeArrowheads="1"/>
          </p:cNvSpPr>
          <p:nvPr/>
        </p:nvSpPr>
        <p:spPr bwMode="auto">
          <a:xfrm>
            <a:off x="5789613" y="5368925"/>
            <a:ext cx="178752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16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Large vibration motor (little finger)</a:t>
            </a:r>
            <a:endParaRPr lang="en-US" sz="16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56" name="Text Box 30"/>
          <p:cNvSpPr txBox="1">
            <a:spLocks noChangeArrowheads="1"/>
          </p:cNvSpPr>
          <p:nvPr/>
        </p:nvSpPr>
        <p:spPr bwMode="auto">
          <a:xfrm>
            <a:off x="5640388" y="4264025"/>
            <a:ext cx="21542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16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Large vibration motor (index finger)</a:t>
            </a:r>
            <a:endParaRPr lang="en-US" sz="16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57" name="Line 31"/>
          <p:cNvSpPr>
            <a:spLocks noChangeShapeType="1"/>
          </p:cNvSpPr>
          <p:nvPr/>
        </p:nvSpPr>
        <p:spPr bwMode="auto">
          <a:xfrm>
            <a:off x="4983163" y="4391025"/>
            <a:ext cx="671512" cy="650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8" name="Line 32"/>
          <p:cNvSpPr>
            <a:spLocks noChangeShapeType="1"/>
          </p:cNvSpPr>
          <p:nvPr/>
        </p:nvSpPr>
        <p:spPr bwMode="auto">
          <a:xfrm flipV="1">
            <a:off x="5019675" y="5113338"/>
            <a:ext cx="638175" cy="952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9" name="Line 33"/>
          <p:cNvSpPr>
            <a:spLocks noChangeShapeType="1"/>
          </p:cNvSpPr>
          <p:nvPr/>
        </p:nvSpPr>
        <p:spPr bwMode="auto">
          <a:xfrm flipH="1">
            <a:off x="7658100" y="4857750"/>
            <a:ext cx="684213" cy="1619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0" name="Line 34"/>
          <p:cNvSpPr>
            <a:spLocks noChangeShapeType="1"/>
          </p:cNvSpPr>
          <p:nvPr/>
        </p:nvSpPr>
        <p:spPr bwMode="auto">
          <a:xfrm flipH="1">
            <a:off x="7685088" y="5697538"/>
            <a:ext cx="657225" cy="8413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1" name="Line 35"/>
          <p:cNvSpPr>
            <a:spLocks noChangeShapeType="1"/>
          </p:cNvSpPr>
          <p:nvPr/>
        </p:nvSpPr>
        <p:spPr bwMode="auto">
          <a:xfrm flipH="1">
            <a:off x="7670800" y="4456113"/>
            <a:ext cx="671513" cy="650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2" name="Line 36"/>
          <p:cNvSpPr>
            <a:spLocks noChangeShapeType="1"/>
          </p:cNvSpPr>
          <p:nvPr/>
        </p:nvSpPr>
        <p:spPr bwMode="auto">
          <a:xfrm flipH="1" flipV="1">
            <a:off x="7685088" y="5186363"/>
            <a:ext cx="657225" cy="936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oval" w="sm" len="sm"/>
            <a:tailEnd/>
          </a:ln>
        </p:spPr>
        <p:txBody>
          <a:bodyPr lIns="74295" tIns="8890" rIns="74295" bIns="8890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3" name="Text Box 37"/>
          <p:cNvSpPr txBox="1">
            <a:spLocks noChangeArrowheads="1"/>
          </p:cNvSpPr>
          <p:nvPr/>
        </p:nvSpPr>
        <p:spPr bwMode="auto">
          <a:xfrm>
            <a:off x="5640388" y="4784725"/>
            <a:ext cx="20812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>
              <a:lnSpc>
                <a:spcPct val="72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ja-JP" sz="16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Small vibration motors (middle and ring finger)</a:t>
            </a:r>
            <a:endParaRPr lang="en-US" sz="16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64" name="Text Box 12"/>
          <p:cNvSpPr txBox="1">
            <a:spLocks noChangeArrowheads="1"/>
          </p:cNvSpPr>
          <p:nvPr/>
        </p:nvSpPr>
        <p:spPr bwMode="auto">
          <a:xfrm>
            <a:off x="5286375" y="3502025"/>
            <a:ext cx="27146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spcBef>
                <a:spcPct val="0"/>
              </a:spcBef>
            </a:pPr>
            <a:r>
              <a:rPr lang="en-US" altLang="ja-JP" sz="24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</a:t>
            </a:r>
            <a:r>
              <a:rPr lang="en-US" sz="24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Butterfly</a:t>
            </a:r>
            <a:endParaRPr lang="en-US" altLang="ja-JP" sz="2400" b="1">
              <a:solidFill>
                <a:srgbClr val="990000"/>
              </a:solidFill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4365" name="Text Box 12"/>
          <p:cNvSpPr txBox="1">
            <a:spLocks noChangeArrowheads="1"/>
          </p:cNvSpPr>
          <p:nvPr/>
        </p:nvSpPr>
        <p:spPr bwMode="auto">
          <a:xfrm>
            <a:off x="5692775" y="6037263"/>
            <a:ext cx="20716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spcBef>
                <a:spcPct val="0"/>
              </a:spcBef>
            </a:pPr>
            <a:r>
              <a:rPr lang="en-US" altLang="ja-JP" sz="2400" b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HaptiTickler</a:t>
            </a:r>
          </a:p>
        </p:txBody>
      </p:sp>
      <p:sp>
        <p:nvSpPr>
          <p:cNvPr id="40" name="AutoShape 53"/>
          <p:cNvSpPr>
            <a:spLocks noChangeArrowheads="1"/>
          </p:cNvSpPr>
          <p:nvPr/>
        </p:nvSpPr>
        <p:spPr bwMode="auto">
          <a:xfrm>
            <a:off x="4383088" y="571500"/>
            <a:ext cx="4527550" cy="339566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1" name="AutoShape 53"/>
          <p:cNvSpPr>
            <a:spLocks noChangeArrowheads="1"/>
          </p:cNvSpPr>
          <p:nvPr/>
        </p:nvSpPr>
        <p:spPr bwMode="auto">
          <a:xfrm>
            <a:off x="4398963" y="4090988"/>
            <a:ext cx="4527550" cy="255270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2" name="Oval 41">
            <a:hlinkClick r:id="rId6" action="ppaction://hlinkfile"/>
          </p:cNvPr>
          <p:cNvSpPr/>
          <p:nvPr/>
        </p:nvSpPr>
        <p:spPr bwMode="auto">
          <a:xfrm>
            <a:off x="1643063" y="6072188"/>
            <a:ext cx="1500187" cy="50006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71" name="TextBox 32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2000250" y="6130925"/>
            <a:ext cx="857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58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52759"/>
              </p:ext>
            </p:extLst>
          </p:nvPr>
        </p:nvGraphicFramePr>
        <p:xfrm>
          <a:off x="357188" y="2019300"/>
          <a:ext cx="8643937" cy="2617472"/>
        </p:xfrm>
        <a:graphic>
          <a:graphicData uri="http://schemas.openxmlformats.org/drawingml/2006/table">
            <a:tbl>
              <a:tblPr/>
              <a:tblGrid>
                <a:gridCol w="2143125"/>
                <a:gridCol w="1357312"/>
                <a:gridCol w="1357313"/>
                <a:gridCol w="1357312"/>
                <a:gridCol w="1357313"/>
                <a:gridCol w="1071562"/>
              </a:tblGrid>
              <a:tr h="3571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Haptic device</a:t>
                      </a: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Emotions</a:t>
                      </a: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Social Touch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Joy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Sadness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Anger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Fear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HaptiHeart</a:t>
                      </a: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83.3%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66.7%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100%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HaptiButterfly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83.3%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HaptiTickler</a:t>
                      </a: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100%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HaptiHug</a:t>
                      </a: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100%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42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cs typeface="Times New Roman" pitchFamily="18" charset="0"/>
                        </a:rPr>
                        <a:t>100%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</a:txBody>
                  <a:tcPr marL="82195" marR="8219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00" name="Rectangle 6"/>
          <p:cNvSpPr>
            <a:spLocks noChangeArrowheads="1"/>
          </p:cNvSpPr>
          <p:nvPr/>
        </p:nvSpPr>
        <p:spPr bwMode="auto">
          <a:xfrm>
            <a:off x="357188" y="4929188"/>
            <a:ext cx="8643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The results of the user study revealed that the devices generated the corresponding emotion successfully.</a:t>
            </a:r>
          </a:p>
        </p:txBody>
      </p:sp>
      <p:sp>
        <p:nvSpPr>
          <p:cNvPr id="15401" name="Rectangle 43"/>
          <p:cNvSpPr>
            <a:spLocks noChangeArrowheads="1"/>
          </p:cNvSpPr>
          <p:nvPr/>
        </p:nvSpPr>
        <p:spPr bwMode="auto">
          <a:xfrm>
            <a:off x="2714625" y="928688"/>
            <a:ext cx="3786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User Study</a:t>
            </a:r>
          </a:p>
        </p:txBody>
      </p:sp>
    </p:spTree>
    <p:extLst>
      <p:ext uri="{BB962C8B-B14F-4D97-AF65-F5344CB8AC3E}">
        <p14:creationId xmlns:p14="http://schemas.microsoft.com/office/powerpoint/2010/main" val="2105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01" name="Rectangle 43"/>
          <p:cNvSpPr>
            <a:spLocks noChangeArrowheads="1"/>
          </p:cNvSpPr>
          <p:nvPr/>
        </p:nvSpPr>
        <p:spPr bwMode="auto">
          <a:xfrm>
            <a:off x="304800" y="216306"/>
            <a:ext cx="86226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Social pseudo-touch (animation) increases the perception:</a:t>
            </a:r>
            <a:endParaRPr lang="en-US" altLang="ja-JP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9" descr="iFeelIM pictures\hug_023.png"/>
          <p:cNvPicPr>
            <a:picLocks noChangeAspect="1" noChangeArrowheads="1"/>
          </p:cNvPicPr>
          <p:nvPr/>
        </p:nvPicPr>
        <p:blipFill>
          <a:blip r:embed="rId4" cstate="print"/>
          <a:srcRect l="30911" t="14980" r="51129" b="49203"/>
          <a:stretch>
            <a:fillRect/>
          </a:stretch>
        </p:blipFill>
        <p:spPr bwMode="auto">
          <a:xfrm>
            <a:off x="945632" y="1189038"/>
            <a:ext cx="16716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iFeelIM pictures\shame-joy5.png"/>
          <p:cNvPicPr>
            <a:picLocks noChangeAspect="1" noChangeArrowheads="1"/>
          </p:cNvPicPr>
          <p:nvPr/>
        </p:nvPicPr>
        <p:blipFill>
          <a:blip r:embed="rId5" cstate="print"/>
          <a:srcRect l="24579" t="-1137" r="23479" b="33728"/>
          <a:stretch>
            <a:fillRect/>
          </a:stretch>
        </p:blipFill>
        <p:spPr bwMode="auto">
          <a:xfrm>
            <a:off x="2172927" y="2766797"/>
            <a:ext cx="2333856" cy="17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3" t="22175" r="33333" b="12421"/>
          <a:stretch/>
        </p:blipFill>
        <p:spPr bwMode="auto">
          <a:xfrm>
            <a:off x="4082725" y="4162925"/>
            <a:ext cx="1687936" cy="250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2375978" y="1628329"/>
            <a:ext cx="5823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Perception of hugging force</a:t>
            </a:r>
            <a:endParaRPr lang="en-US" altLang="ja-JP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3869653" y="3197764"/>
            <a:ext cx="5823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Perception of heartbeat</a:t>
            </a:r>
            <a:endParaRPr lang="en-US" altLang="ja-JP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3749338" y="4663451"/>
            <a:ext cx="5823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Tickling</a:t>
            </a:r>
            <a:endParaRPr lang="en-US" altLang="ja-JP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91326" y="2213104"/>
            <a:ext cx="49570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636174" y="3837980"/>
            <a:ext cx="44115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842859" y="5279603"/>
            <a:ext cx="27414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26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358118" y="1496544"/>
            <a:ext cx="5869646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Objectives and novelty: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Portable communication system with wearable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affective haptic devices driven by user’s finger gestures applied to avatar</a:t>
            </a:r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Novel tactile language (</a:t>
            </a:r>
            <a:r>
              <a:rPr lang="en-US" sz="2600" i="1" dirty="0" err="1" smtClean="0">
                <a:latin typeface="Times New Roman" pitchFamily="18" charset="0"/>
                <a:cs typeface="Times New Roman" pitchFamily="18" charset="0"/>
              </a:rPr>
              <a:t>haptish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 for avatar-mediated communication. </a:t>
            </a: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defRPr/>
            </a:pP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Implementation: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Four basic tactile gestures control wearable devices (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HaptiHug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HaptiHeart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HaptiTickler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HaptiShiver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 and sensors (microphone, skin conductivity)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0" y="308412"/>
            <a:ext cx="9144000" cy="11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dirty="0"/>
              <a:t> </a:t>
            </a:r>
            <a:r>
              <a:rPr lang="en-US" sz="3200" b="1" dirty="0" err="1"/>
              <a:t>Haptinoid</a:t>
            </a:r>
            <a:r>
              <a:rPr lang="en-US" sz="3200" b="1" dirty="0"/>
              <a:t>: bilateral tactile interaction with avatar through haptic </a:t>
            </a:r>
            <a:r>
              <a:rPr lang="en-US" sz="3200" b="1" dirty="0" smtClean="0"/>
              <a:t>gestures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0978" r="45833" b="32926"/>
          <a:stretch/>
        </p:blipFill>
        <p:spPr>
          <a:xfrm>
            <a:off x="6300192" y="1957035"/>
            <a:ext cx="1184766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0978" r="45833" b="32926"/>
          <a:stretch/>
        </p:blipFill>
        <p:spPr>
          <a:xfrm>
            <a:off x="7693937" y="1957036"/>
            <a:ext cx="1184766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0978" r="45833" b="32926"/>
          <a:stretch/>
        </p:blipFill>
        <p:spPr>
          <a:xfrm>
            <a:off x="6300192" y="4034990"/>
            <a:ext cx="1184766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0978" r="45833" b="32926"/>
          <a:stretch/>
        </p:blipFill>
        <p:spPr>
          <a:xfrm>
            <a:off x="7693937" y="4034990"/>
            <a:ext cx="1184766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8" name="Oval 11"/>
          <p:cNvSpPr>
            <a:spLocks noChangeAspect="1" noChangeArrowheads="1"/>
          </p:cNvSpPr>
          <p:nvPr/>
        </p:nvSpPr>
        <p:spPr bwMode="auto">
          <a:xfrm>
            <a:off x="8280400" y="2533631"/>
            <a:ext cx="212725" cy="215900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59" name="Freeform 12"/>
          <p:cNvSpPr>
            <a:spLocks noChangeAspect="1"/>
          </p:cNvSpPr>
          <p:nvPr/>
        </p:nvSpPr>
        <p:spPr bwMode="auto">
          <a:xfrm>
            <a:off x="8121650" y="2605069"/>
            <a:ext cx="769938" cy="828675"/>
          </a:xfrm>
          <a:custGeom>
            <a:avLst/>
            <a:gdLst>
              <a:gd name="T0" fmla="*/ 310036 w 695"/>
              <a:gd name="T1" fmla="*/ 799296 h 750"/>
              <a:gd name="T2" fmla="*/ 385330 w 695"/>
              <a:gd name="T3" fmla="*/ 823584 h 750"/>
              <a:gd name="T4" fmla="*/ 468375 w 695"/>
              <a:gd name="T5" fmla="*/ 828000 h 750"/>
              <a:gd name="T6" fmla="*/ 532597 w 695"/>
              <a:gd name="T7" fmla="*/ 823584 h 750"/>
              <a:gd name="T8" fmla="*/ 596819 w 695"/>
              <a:gd name="T9" fmla="*/ 805920 h 750"/>
              <a:gd name="T10" fmla="*/ 665470 w 695"/>
              <a:gd name="T11" fmla="*/ 767280 h 750"/>
              <a:gd name="T12" fmla="*/ 708653 w 695"/>
              <a:gd name="T13" fmla="*/ 716496 h 750"/>
              <a:gd name="T14" fmla="*/ 740764 w 695"/>
              <a:gd name="T15" fmla="*/ 638112 h 750"/>
              <a:gd name="T16" fmla="*/ 761802 w 695"/>
              <a:gd name="T17" fmla="*/ 548688 h 750"/>
              <a:gd name="T18" fmla="*/ 761802 w 695"/>
              <a:gd name="T19" fmla="*/ 441600 h 750"/>
              <a:gd name="T20" fmla="*/ 765124 w 695"/>
              <a:gd name="T21" fmla="*/ 359904 h 750"/>
              <a:gd name="T22" fmla="*/ 737442 w 695"/>
              <a:gd name="T23" fmla="*/ 331200 h 750"/>
              <a:gd name="T24" fmla="*/ 711975 w 695"/>
              <a:gd name="T25" fmla="*/ 323472 h 750"/>
              <a:gd name="T26" fmla="*/ 686508 w 695"/>
              <a:gd name="T27" fmla="*/ 341136 h 750"/>
              <a:gd name="T28" fmla="*/ 654397 w 695"/>
              <a:gd name="T29" fmla="*/ 355488 h 750"/>
              <a:gd name="T30" fmla="*/ 633359 w 695"/>
              <a:gd name="T31" fmla="*/ 331200 h 750"/>
              <a:gd name="T32" fmla="*/ 633359 w 695"/>
              <a:gd name="T33" fmla="*/ 288144 h 750"/>
              <a:gd name="T34" fmla="*/ 625608 w 695"/>
              <a:gd name="T35" fmla="*/ 259440 h 750"/>
              <a:gd name="T36" fmla="*/ 607892 w 695"/>
              <a:gd name="T37" fmla="*/ 238464 h 750"/>
              <a:gd name="T38" fmla="*/ 579102 w 695"/>
              <a:gd name="T39" fmla="*/ 230736 h 750"/>
              <a:gd name="T40" fmla="*/ 558064 w 695"/>
              <a:gd name="T41" fmla="*/ 227424 h 750"/>
              <a:gd name="T42" fmla="*/ 532597 w 695"/>
              <a:gd name="T43" fmla="*/ 248400 h 750"/>
              <a:gd name="T44" fmla="*/ 514881 w 695"/>
              <a:gd name="T45" fmla="*/ 280416 h 750"/>
              <a:gd name="T46" fmla="*/ 493843 w 695"/>
              <a:gd name="T47" fmla="*/ 288144 h 750"/>
              <a:gd name="T48" fmla="*/ 479448 w 695"/>
              <a:gd name="T49" fmla="*/ 256128 h 750"/>
              <a:gd name="T50" fmla="*/ 468375 w 695"/>
              <a:gd name="T51" fmla="*/ 209760 h 750"/>
              <a:gd name="T52" fmla="*/ 450659 w 695"/>
              <a:gd name="T53" fmla="*/ 184368 h 750"/>
              <a:gd name="T54" fmla="*/ 404154 w 695"/>
              <a:gd name="T55" fmla="*/ 173328 h 750"/>
              <a:gd name="T56" fmla="*/ 370936 w 695"/>
              <a:gd name="T57" fmla="*/ 195408 h 750"/>
              <a:gd name="T58" fmla="*/ 364292 w 695"/>
              <a:gd name="T59" fmla="*/ 252816 h 750"/>
              <a:gd name="T60" fmla="*/ 360970 w 695"/>
              <a:gd name="T61" fmla="*/ 288144 h 750"/>
              <a:gd name="T62" fmla="*/ 335503 w 695"/>
              <a:gd name="T63" fmla="*/ 299184 h 750"/>
              <a:gd name="T64" fmla="*/ 321108 w 695"/>
              <a:gd name="T65" fmla="*/ 248400 h 750"/>
              <a:gd name="T66" fmla="*/ 317787 w 695"/>
              <a:gd name="T67" fmla="*/ 138000 h 750"/>
              <a:gd name="T68" fmla="*/ 324430 w 695"/>
              <a:gd name="T69" fmla="*/ 62928 h 750"/>
              <a:gd name="T70" fmla="*/ 310036 w 695"/>
              <a:gd name="T71" fmla="*/ 19872 h 750"/>
              <a:gd name="T72" fmla="*/ 282354 w 695"/>
              <a:gd name="T73" fmla="*/ 2208 h 750"/>
              <a:gd name="T74" fmla="*/ 242492 w 695"/>
              <a:gd name="T75" fmla="*/ 5520 h 750"/>
              <a:gd name="T76" fmla="*/ 221454 w 695"/>
              <a:gd name="T77" fmla="*/ 27600 h 750"/>
              <a:gd name="T78" fmla="*/ 210381 w 695"/>
              <a:gd name="T79" fmla="*/ 59616 h 750"/>
              <a:gd name="T80" fmla="*/ 210381 w 695"/>
              <a:gd name="T81" fmla="*/ 123648 h 750"/>
              <a:gd name="T82" fmla="*/ 207060 w 695"/>
              <a:gd name="T83" fmla="*/ 181056 h 750"/>
              <a:gd name="T84" fmla="*/ 210381 w 695"/>
              <a:gd name="T85" fmla="*/ 273792 h 750"/>
              <a:gd name="T86" fmla="*/ 202631 w 695"/>
              <a:gd name="T87" fmla="*/ 359904 h 750"/>
              <a:gd name="T88" fmla="*/ 210381 w 695"/>
              <a:gd name="T89" fmla="*/ 391920 h 750"/>
              <a:gd name="T90" fmla="*/ 207060 w 695"/>
              <a:gd name="T91" fmla="*/ 412896 h 750"/>
              <a:gd name="T92" fmla="*/ 188236 w 695"/>
              <a:gd name="T93" fmla="*/ 438288 h 750"/>
              <a:gd name="T94" fmla="*/ 138409 w 695"/>
              <a:gd name="T95" fmla="*/ 430560 h 750"/>
              <a:gd name="T96" fmla="*/ 88582 w 695"/>
              <a:gd name="T97" fmla="*/ 416208 h 750"/>
              <a:gd name="T98" fmla="*/ 13287 w 695"/>
              <a:gd name="T99" fmla="*/ 423936 h 750"/>
              <a:gd name="T100" fmla="*/ 9965 w 695"/>
              <a:gd name="T101" fmla="*/ 476928 h 750"/>
              <a:gd name="T102" fmla="*/ 74187 w 695"/>
              <a:gd name="T103" fmla="*/ 559728 h 750"/>
              <a:gd name="T104" fmla="*/ 156125 w 695"/>
              <a:gd name="T105" fmla="*/ 638112 h 750"/>
              <a:gd name="T106" fmla="*/ 239170 w 695"/>
              <a:gd name="T107" fmla="*/ 734160 h 750"/>
              <a:gd name="T108" fmla="*/ 288998 w 695"/>
              <a:gd name="T109" fmla="*/ 781632 h 750"/>
              <a:gd name="T110" fmla="*/ 310036 w 695"/>
              <a:gd name="T111" fmla="*/ 799296 h 7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95" h="750">
                <a:moveTo>
                  <a:pt x="280" y="724"/>
                </a:moveTo>
                <a:cubicBezTo>
                  <a:pt x="294" y="730"/>
                  <a:pt x="324" y="742"/>
                  <a:pt x="348" y="746"/>
                </a:cubicBezTo>
                <a:cubicBezTo>
                  <a:pt x="372" y="750"/>
                  <a:pt x="401" y="750"/>
                  <a:pt x="423" y="750"/>
                </a:cubicBezTo>
                <a:cubicBezTo>
                  <a:pt x="445" y="750"/>
                  <a:pt x="462" y="749"/>
                  <a:pt x="481" y="746"/>
                </a:cubicBezTo>
                <a:cubicBezTo>
                  <a:pt x="500" y="743"/>
                  <a:pt x="519" y="738"/>
                  <a:pt x="539" y="730"/>
                </a:cubicBezTo>
                <a:cubicBezTo>
                  <a:pt x="559" y="722"/>
                  <a:pt x="584" y="708"/>
                  <a:pt x="601" y="695"/>
                </a:cubicBezTo>
                <a:cubicBezTo>
                  <a:pt x="618" y="682"/>
                  <a:pt x="629" y="668"/>
                  <a:pt x="640" y="649"/>
                </a:cubicBezTo>
                <a:cubicBezTo>
                  <a:pt x="651" y="630"/>
                  <a:pt x="661" y="603"/>
                  <a:pt x="669" y="578"/>
                </a:cubicBezTo>
                <a:cubicBezTo>
                  <a:pt x="677" y="553"/>
                  <a:pt x="685" y="527"/>
                  <a:pt x="688" y="497"/>
                </a:cubicBezTo>
                <a:cubicBezTo>
                  <a:pt x="691" y="467"/>
                  <a:pt x="688" y="428"/>
                  <a:pt x="688" y="400"/>
                </a:cubicBezTo>
                <a:cubicBezTo>
                  <a:pt x="688" y="372"/>
                  <a:pt x="695" y="343"/>
                  <a:pt x="691" y="326"/>
                </a:cubicBezTo>
                <a:cubicBezTo>
                  <a:pt x="687" y="309"/>
                  <a:pt x="674" y="305"/>
                  <a:pt x="666" y="300"/>
                </a:cubicBezTo>
                <a:cubicBezTo>
                  <a:pt x="658" y="295"/>
                  <a:pt x="651" y="292"/>
                  <a:pt x="643" y="293"/>
                </a:cubicBezTo>
                <a:cubicBezTo>
                  <a:pt x="635" y="294"/>
                  <a:pt x="629" y="304"/>
                  <a:pt x="620" y="309"/>
                </a:cubicBezTo>
                <a:cubicBezTo>
                  <a:pt x="611" y="314"/>
                  <a:pt x="599" y="324"/>
                  <a:pt x="591" y="322"/>
                </a:cubicBezTo>
                <a:cubicBezTo>
                  <a:pt x="583" y="320"/>
                  <a:pt x="575" y="310"/>
                  <a:pt x="572" y="300"/>
                </a:cubicBezTo>
                <a:cubicBezTo>
                  <a:pt x="569" y="290"/>
                  <a:pt x="573" y="272"/>
                  <a:pt x="572" y="261"/>
                </a:cubicBezTo>
                <a:cubicBezTo>
                  <a:pt x="571" y="250"/>
                  <a:pt x="569" y="242"/>
                  <a:pt x="565" y="235"/>
                </a:cubicBezTo>
                <a:cubicBezTo>
                  <a:pt x="561" y="228"/>
                  <a:pt x="556" y="220"/>
                  <a:pt x="549" y="216"/>
                </a:cubicBezTo>
                <a:cubicBezTo>
                  <a:pt x="542" y="212"/>
                  <a:pt x="530" y="211"/>
                  <a:pt x="523" y="209"/>
                </a:cubicBezTo>
                <a:cubicBezTo>
                  <a:pt x="516" y="207"/>
                  <a:pt x="511" y="203"/>
                  <a:pt x="504" y="206"/>
                </a:cubicBezTo>
                <a:cubicBezTo>
                  <a:pt x="497" y="209"/>
                  <a:pt x="488" y="217"/>
                  <a:pt x="481" y="225"/>
                </a:cubicBezTo>
                <a:cubicBezTo>
                  <a:pt x="474" y="233"/>
                  <a:pt x="471" y="248"/>
                  <a:pt x="465" y="254"/>
                </a:cubicBezTo>
                <a:cubicBezTo>
                  <a:pt x="459" y="260"/>
                  <a:pt x="451" y="265"/>
                  <a:pt x="446" y="261"/>
                </a:cubicBezTo>
                <a:cubicBezTo>
                  <a:pt x="441" y="257"/>
                  <a:pt x="437" y="244"/>
                  <a:pt x="433" y="232"/>
                </a:cubicBezTo>
                <a:cubicBezTo>
                  <a:pt x="429" y="220"/>
                  <a:pt x="427" y="201"/>
                  <a:pt x="423" y="190"/>
                </a:cubicBezTo>
                <a:cubicBezTo>
                  <a:pt x="419" y="179"/>
                  <a:pt x="417" y="172"/>
                  <a:pt x="407" y="167"/>
                </a:cubicBezTo>
                <a:cubicBezTo>
                  <a:pt x="397" y="162"/>
                  <a:pt x="377" y="155"/>
                  <a:pt x="365" y="157"/>
                </a:cubicBezTo>
                <a:cubicBezTo>
                  <a:pt x="353" y="159"/>
                  <a:pt x="341" y="165"/>
                  <a:pt x="335" y="177"/>
                </a:cubicBezTo>
                <a:cubicBezTo>
                  <a:pt x="329" y="189"/>
                  <a:pt x="331" y="215"/>
                  <a:pt x="329" y="229"/>
                </a:cubicBezTo>
                <a:cubicBezTo>
                  <a:pt x="327" y="243"/>
                  <a:pt x="330" y="254"/>
                  <a:pt x="326" y="261"/>
                </a:cubicBezTo>
                <a:cubicBezTo>
                  <a:pt x="322" y="268"/>
                  <a:pt x="309" y="277"/>
                  <a:pt x="303" y="271"/>
                </a:cubicBezTo>
                <a:cubicBezTo>
                  <a:pt x="297" y="265"/>
                  <a:pt x="293" y="249"/>
                  <a:pt x="290" y="225"/>
                </a:cubicBezTo>
                <a:cubicBezTo>
                  <a:pt x="287" y="201"/>
                  <a:pt x="287" y="153"/>
                  <a:pt x="287" y="125"/>
                </a:cubicBezTo>
                <a:cubicBezTo>
                  <a:pt x="287" y="97"/>
                  <a:pt x="294" y="75"/>
                  <a:pt x="293" y="57"/>
                </a:cubicBezTo>
                <a:cubicBezTo>
                  <a:pt x="292" y="39"/>
                  <a:pt x="286" y="27"/>
                  <a:pt x="280" y="18"/>
                </a:cubicBezTo>
                <a:cubicBezTo>
                  <a:pt x="274" y="9"/>
                  <a:pt x="265" y="4"/>
                  <a:pt x="255" y="2"/>
                </a:cubicBezTo>
                <a:cubicBezTo>
                  <a:pt x="245" y="0"/>
                  <a:pt x="228" y="1"/>
                  <a:pt x="219" y="5"/>
                </a:cubicBezTo>
                <a:cubicBezTo>
                  <a:pt x="210" y="9"/>
                  <a:pt x="205" y="17"/>
                  <a:pt x="200" y="25"/>
                </a:cubicBezTo>
                <a:cubicBezTo>
                  <a:pt x="195" y="33"/>
                  <a:pt x="192" y="40"/>
                  <a:pt x="190" y="54"/>
                </a:cubicBezTo>
                <a:cubicBezTo>
                  <a:pt x="188" y="68"/>
                  <a:pt x="191" y="94"/>
                  <a:pt x="190" y="112"/>
                </a:cubicBezTo>
                <a:cubicBezTo>
                  <a:pt x="189" y="130"/>
                  <a:pt x="187" y="141"/>
                  <a:pt x="187" y="164"/>
                </a:cubicBezTo>
                <a:cubicBezTo>
                  <a:pt x="187" y="187"/>
                  <a:pt x="191" y="221"/>
                  <a:pt x="190" y="248"/>
                </a:cubicBezTo>
                <a:cubicBezTo>
                  <a:pt x="189" y="275"/>
                  <a:pt x="183" y="308"/>
                  <a:pt x="183" y="326"/>
                </a:cubicBezTo>
                <a:cubicBezTo>
                  <a:pt x="183" y="344"/>
                  <a:pt x="189" y="347"/>
                  <a:pt x="190" y="355"/>
                </a:cubicBezTo>
                <a:cubicBezTo>
                  <a:pt x="191" y="363"/>
                  <a:pt x="190" y="367"/>
                  <a:pt x="187" y="374"/>
                </a:cubicBezTo>
                <a:cubicBezTo>
                  <a:pt x="184" y="381"/>
                  <a:pt x="180" y="394"/>
                  <a:pt x="170" y="397"/>
                </a:cubicBezTo>
                <a:cubicBezTo>
                  <a:pt x="160" y="400"/>
                  <a:pt x="140" y="393"/>
                  <a:pt x="125" y="390"/>
                </a:cubicBezTo>
                <a:cubicBezTo>
                  <a:pt x="110" y="387"/>
                  <a:pt x="99" y="378"/>
                  <a:pt x="80" y="377"/>
                </a:cubicBezTo>
                <a:cubicBezTo>
                  <a:pt x="61" y="376"/>
                  <a:pt x="24" y="375"/>
                  <a:pt x="12" y="384"/>
                </a:cubicBezTo>
                <a:cubicBezTo>
                  <a:pt x="0" y="393"/>
                  <a:pt x="0" y="412"/>
                  <a:pt x="9" y="432"/>
                </a:cubicBezTo>
                <a:cubicBezTo>
                  <a:pt x="18" y="452"/>
                  <a:pt x="45" y="483"/>
                  <a:pt x="67" y="507"/>
                </a:cubicBezTo>
                <a:cubicBezTo>
                  <a:pt x="89" y="531"/>
                  <a:pt x="116" y="552"/>
                  <a:pt x="141" y="578"/>
                </a:cubicBezTo>
                <a:cubicBezTo>
                  <a:pt x="166" y="604"/>
                  <a:pt x="196" y="643"/>
                  <a:pt x="216" y="665"/>
                </a:cubicBezTo>
                <a:cubicBezTo>
                  <a:pt x="236" y="687"/>
                  <a:pt x="250" y="699"/>
                  <a:pt x="261" y="708"/>
                </a:cubicBezTo>
                <a:cubicBezTo>
                  <a:pt x="272" y="717"/>
                  <a:pt x="266" y="718"/>
                  <a:pt x="280" y="724"/>
                </a:cubicBezTo>
                <a:close/>
              </a:path>
            </a:pathLst>
          </a:custGeom>
          <a:solidFill>
            <a:srgbClr val="FFFFFF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0" name="Oval 13"/>
          <p:cNvSpPr>
            <a:spLocks noChangeAspect="1" noChangeArrowheads="1"/>
          </p:cNvSpPr>
          <p:nvPr/>
        </p:nvSpPr>
        <p:spPr bwMode="auto">
          <a:xfrm>
            <a:off x="6659563" y="2892406"/>
            <a:ext cx="215900" cy="217488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61" name="Oval 13"/>
          <p:cNvSpPr>
            <a:spLocks noChangeAspect="1" noChangeArrowheads="1"/>
          </p:cNvSpPr>
          <p:nvPr/>
        </p:nvSpPr>
        <p:spPr bwMode="auto">
          <a:xfrm>
            <a:off x="7138988" y="2749531"/>
            <a:ext cx="215900" cy="215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62" name="Freeform 10"/>
          <p:cNvSpPr>
            <a:spLocks noChangeAspect="1"/>
          </p:cNvSpPr>
          <p:nvPr/>
        </p:nvSpPr>
        <p:spPr bwMode="auto">
          <a:xfrm rot="1981941">
            <a:off x="6704013" y="2763819"/>
            <a:ext cx="660400" cy="885825"/>
          </a:xfrm>
          <a:custGeom>
            <a:avLst/>
            <a:gdLst>
              <a:gd name="T0" fmla="*/ 497380 w 586"/>
              <a:gd name="T1" fmla="*/ 875447 h 785"/>
              <a:gd name="T2" fmla="*/ 571650 w 586"/>
              <a:gd name="T3" fmla="*/ 834833 h 785"/>
              <a:gd name="T4" fmla="*/ 615536 w 586"/>
              <a:gd name="T5" fmla="*/ 773913 h 785"/>
              <a:gd name="T6" fmla="*/ 645919 w 586"/>
              <a:gd name="T7" fmla="*/ 692686 h 785"/>
              <a:gd name="T8" fmla="*/ 652671 w 586"/>
              <a:gd name="T9" fmla="*/ 584383 h 785"/>
              <a:gd name="T10" fmla="*/ 659423 w 586"/>
              <a:gd name="T11" fmla="*/ 445620 h 785"/>
              <a:gd name="T12" fmla="*/ 652671 w 586"/>
              <a:gd name="T13" fmla="*/ 388085 h 785"/>
              <a:gd name="T14" fmla="*/ 622288 w 586"/>
              <a:gd name="T15" fmla="*/ 381316 h 785"/>
              <a:gd name="T16" fmla="*/ 602033 w 586"/>
              <a:gd name="T17" fmla="*/ 381316 h 785"/>
              <a:gd name="T18" fmla="*/ 595281 w 586"/>
              <a:gd name="T19" fmla="*/ 337318 h 785"/>
              <a:gd name="T20" fmla="*/ 564898 w 586"/>
              <a:gd name="T21" fmla="*/ 313626 h 785"/>
              <a:gd name="T22" fmla="*/ 524388 w 586"/>
              <a:gd name="T23" fmla="*/ 313626 h 785"/>
              <a:gd name="T24" fmla="*/ 524388 w 586"/>
              <a:gd name="T25" fmla="*/ 273013 h 785"/>
              <a:gd name="T26" fmla="*/ 494005 w 586"/>
              <a:gd name="T27" fmla="*/ 239168 h 785"/>
              <a:gd name="T28" fmla="*/ 487253 w 586"/>
              <a:gd name="T29" fmla="*/ 208708 h 785"/>
              <a:gd name="T30" fmla="*/ 504132 w 586"/>
              <a:gd name="T31" fmla="*/ 157941 h 785"/>
              <a:gd name="T32" fmla="*/ 490629 w 586"/>
              <a:gd name="T33" fmla="*/ 124097 h 785"/>
              <a:gd name="T34" fmla="*/ 402856 w 586"/>
              <a:gd name="T35" fmla="*/ 19179 h 785"/>
              <a:gd name="T36" fmla="*/ 355593 w 586"/>
              <a:gd name="T37" fmla="*/ 5641 h 785"/>
              <a:gd name="T38" fmla="*/ 318459 w 586"/>
              <a:gd name="T39" fmla="*/ 15794 h 785"/>
              <a:gd name="T40" fmla="*/ 301579 w 586"/>
              <a:gd name="T41" fmla="*/ 39485 h 785"/>
              <a:gd name="T42" fmla="*/ 298203 w 586"/>
              <a:gd name="T43" fmla="*/ 76714 h 785"/>
              <a:gd name="T44" fmla="*/ 338714 w 586"/>
              <a:gd name="T45" fmla="*/ 127481 h 785"/>
              <a:gd name="T46" fmla="*/ 355593 w 586"/>
              <a:gd name="T47" fmla="*/ 168095 h 785"/>
              <a:gd name="T48" fmla="*/ 348842 w 586"/>
              <a:gd name="T49" fmla="*/ 215477 h 785"/>
              <a:gd name="T50" fmla="*/ 325210 w 586"/>
              <a:gd name="T51" fmla="*/ 303473 h 785"/>
              <a:gd name="T52" fmla="*/ 298203 w 586"/>
              <a:gd name="T53" fmla="*/ 388085 h 785"/>
              <a:gd name="T54" fmla="*/ 274572 w 586"/>
              <a:gd name="T55" fmla="*/ 415160 h 785"/>
              <a:gd name="T56" fmla="*/ 227310 w 586"/>
              <a:gd name="T57" fmla="*/ 418545 h 785"/>
              <a:gd name="T58" fmla="*/ 166544 w 586"/>
              <a:gd name="T59" fmla="*/ 405007 h 785"/>
              <a:gd name="T60" fmla="*/ 126033 w 586"/>
              <a:gd name="T61" fmla="*/ 394854 h 785"/>
              <a:gd name="T62" fmla="*/ 78771 w 586"/>
              <a:gd name="T63" fmla="*/ 384700 h 785"/>
              <a:gd name="T64" fmla="*/ 21381 w 586"/>
              <a:gd name="T65" fmla="*/ 377931 h 785"/>
              <a:gd name="T66" fmla="*/ 4501 w 586"/>
              <a:gd name="T67" fmla="*/ 401622 h 785"/>
              <a:gd name="T68" fmla="*/ 4501 w 586"/>
              <a:gd name="T69" fmla="*/ 428698 h 785"/>
              <a:gd name="T70" fmla="*/ 31508 w 586"/>
              <a:gd name="T71" fmla="*/ 469312 h 785"/>
              <a:gd name="T72" fmla="*/ 109154 w 586"/>
              <a:gd name="T73" fmla="*/ 547154 h 785"/>
              <a:gd name="T74" fmla="*/ 149664 w 586"/>
              <a:gd name="T75" fmla="*/ 594537 h 785"/>
              <a:gd name="T76" fmla="*/ 159792 w 586"/>
              <a:gd name="T77" fmla="*/ 655457 h 785"/>
              <a:gd name="T78" fmla="*/ 180047 w 586"/>
              <a:gd name="T79" fmla="*/ 716377 h 785"/>
              <a:gd name="T80" fmla="*/ 213806 w 586"/>
              <a:gd name="T81" fmla="*/ 760375 h 785"/>
              <a:gd name="T82" fmla="*/ 250941 w 586"/>
              <a:gd name="T83" fmla="*/ 797604 h 785"/>
              <a:gd name="T84" fmla="*/ 318459 w 586"/>
              <a:gd name="T85" fmla="*/ 831449 h 785"/>
              <a:gd name="T86" fmla="*/ 399480 w 586"/>
              <a:gd name="T87" fmla="*/ 865293 h 785"/>
              <a:gd name="T88" fmla="*/ 477125 w 586"/>
              <a:gd name="T89" fmla="*/ 885600 h 78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6" h="785">
                <a:moveTo>
                  <a:pt x="442" y="776"/>
                </a:moveTo>
                <a:cubicBezTo>
                  <a:pt x="466" y="765"/>
                  <a:pt x="491" y="755"/>
                  <a:pt x="508" y="740"/>
                </a:cubicBezTo>
                <a:cubicBezTo>
                  <a:pt x="525" y="725"/>
                  <a:pt x="536" y="707"/>
                  <a:pt x="547" y="686"/>
                </a:cubicBezTo>
                <a:cubicBezTo>
                  <a:pt x="558" y="665"/>
                  <a:pt x="569" y="642"/>
                  <a:pt x="574" y="614"/>
                </a:cubicBezTo>
                <a:cubicBezTo>
                  <a:pt x="579" y="586"/>
                  <a:pt x="578" y="554"/>
                  <a:pt x="580" y="518"/>
                </a:cubicBezTo>
                <a:cubicBezTo>
                  <a:pt x="582" y="482"/>
                  <a:pt x="586" y="424"/>
                  <a:pt x="586" y="395"/>
                </a:cubicBezTo>
                <a:cubicBezTo>
                  <a:pt x="586" y="366"/>
                  <a:pt x="585" y="353"/>
                  <a:pt x="580" y="344"/>
                </a:cubicBezTo>
                <a:cubicBezTo>
                  <a:pt x="575" y="335"/>
                  <a:pt x="560" y="339"/>
                  <a:pt x="553" y="338"/>
                </a:cubicBezTo>
                <a:cubicBezTo>
                  <a:pt x="546" y="337"/>
                  <a:pt x="539" y="344"/>
                  <a:pt x="535" y="338"/>
                </a:cubicBezTo>
                <a:cubicBezTo>
                  <a:pt x="531" y="332"/>
                  <a:pt x="534" y="309"/>
                  <a:pt x="529" y="299"/>
                </a:cubicBezTo>
                <a:cubicBezTo>
                  <a:pt x="524" y="289"/>
                  <a:pt x="512" y="281"/>
                  <a:pt x="502" y="278"/>
                </a:cubicBezTo>
                <a:cubicBezTo>
                  <a:pt x="492" y="275"/>
                  <a:pt x="472" y="284"/>
                  <a:pt x="466" y="278"/>
                </a:cubicBezTo>
                <a:cubicBezTo>
                  <a:pt x="460" y="272"/>
                  <a:pt x="470" y="253"/>
                  <a:pt x="466" y="242"/>
                </a:cubicBezTo>
                <a:cubicBezTo>
                  <a:pt x="462" y="231"/>
                  <a:pt x="444" y="221"/>
                  <a:pt x="439" y="212"/>
                </a:cubicBezTo>
                <a:cubicBezTo>
                  <a:pt x="434" y="203"/>
                  <a:pt x="431" y="197"/>
                  <a:pt x="433" y="185"/>
                </a:cubicBezTo>
                <a:cubicBezTo>
                  <a:pt x="435" y="173"/>
                  <a:pt x="448" y="152"/>
                  <a:pt x="448" y="140"/>
                </a:cubicBezTo>
                <a:cubicBezTo>
                  <a:pt x="448" y="128"/>
                  <a:pt x="451" y="130"/>
                  <a:pt x="436" y="110"/>
                </a:cubicBezTo>
                <a:cubicBezTo>
                  <a:pt x="421" y="90"/>
                  <a:pt x="378" y="34"/>
                  <a:pt x="358" y="17"/>
                </a:cubicBezTo>
                <a:cubicBezTo>
                  <a:pt x="338" y="0"/>
                  <a:pt x="328" y="5"/>
                  <a:pt x="316" y="5"/>
                </a:cubicBezTo>
                <a:cubicBezTo>
                  <a:pt x="304" y="5"/>
                  <a:pt x="291" y="9"/>
                  <a:pt x="283" y="14"/>
                </a:cubicBezTo>
                <a:cubicBezTo>
                  <a:pt x="275" y="19"/>
                  <a:pt x="271" y="26"/>
                  <a:pt x="268" y="35"/>
                </a:cubicBezTo>
                <a:cubicBezTo>
                  <a:pt x="265" y="44"/>
                  <a:pt x="260" y="55"/>
                  <a:pt x="265" y="68"/>
                </a:cubicBezTo>
                <a:cubicBezTo>
                  <a:pt x="270" y="81"/>
                  <a:pt x="293" y="100"/>
                  <a:pt x="301" y="113"/>
                </a:cubicBezTo>
                <a:cubicBezTo>
                  <a:pt x="309" y="126"/>
                  <a:pt x="315" y="136"/>
                  <a:pt x="316" y="149"/>
                </a:cubicBezTo>
                <a:cubicBezTo>
                  <a:pt x="317" y="162"/>
                  <a:pt x="314" y="171"/>
                  <a:pt x="310" y="191"/>
                </a:cubicBezTo>
                <a:cubicBezTo>
                  <a:pt x="306" y="211"/>
                  <a:pt x="296" y="244"/>
                  <a:pt x="289" y="269"/>
                </a:cubicBezTo>
                <a:cubicBezTo>
                  <a:pt x="282" y="294"/>
                  <a:pt x="272" y="328"/>
                  <a:pt x="265" y="344"/>
                </a:cubicBezTo>
                <a:cubicBezTo>
                  <a:pt x="258" y="360"/>
                  <a:pt x="255" y="364"/>
                  <a:pt x="244" y="368"/>
                </a:cubicBezTo>
                <a:cubicBezTo>
                  <a:pt x="233" y="372"/>
                  <a:pt x="218" y="372"/>
                  <a:pt x="202" y="371"/>
                </a:cubicBezTo>
                <a:cubicBezTo>
                  <a:pt x="186" y="370"/>
                  <a:pt x="163" y="362"/>
                  <a:pt x="148" y="359"/>
                </a:cubicBezTo>
                <a:cubicBezTo>
                  <a:pt x="133" y="356"/>
                  <a:pt x="125" y="353"/>
                  <a:pt x="112" y="350"/>
                </a:cubicBezTo>
                <a:cubicBezTo>
                  <a:pt x="99" y="347"/>
                  <a:pt x="85" y="343"/>
                  <a:pt x="70" y="341"/>
                </a:cubicBezTo>
                <a:cubicBezTo>
                  <a:pt x="55" y="339"/>
                  <a:pt x="30" y="333"/>
                  <a:pt x="19" y="335"/>
                </a:cubicBezTo>
                <a:cubicBezTo>
                  <a:pt x="8" y="337"/>
                  <a:pt x="6" y="349"/>
                  <a:pt x="4" y="356"/>
                </a:cubicBezTo>
                <a:cubicBezTo>
                  <a:pt x="2" y="363"/>
                  <a:pt x="0" y="370"/>
                  <a:pt x="4" y="380"/>
                </a:cubicBezTo>
                <a:cubicBezTo>
                  <a:pt x="8" y="390"/>
                  <a:pt x="13" y="398"/>
                  <a:pt x="28" y="416"/>
                </a:cubicBezTo>
                <a:cubicBezTo>
                  <a:pt x="43" y="434"/>
                  <a:pt x="80" y="467"/>
                  <a:pt x="97" y="485"/>
                </a:cubicBezTo>
                <a:cubicBezTo>
                  <a:pt x="114" y="503"/>
                  <a:pt x="126" y="511"/>
                  <a:pt x="133" y="527"/>
                </a:cubicBezTo>
                <a:cubicBezTo>
                  <a:pt x="140" y="543"/>
                  <a:pt x="138" y="563"/>
                  <a:pt x="142" y="581"/>
                </a:cubicBezTo>
                <a:cubicBezTo>
                  <a:pt x="146" y="599"/>
                  <a:pt x="152" y="620"/>
                  <a:pt x="160" y="635"/>
                </a:cubicBezTo>
                <a:cubicBezTo>
                  <a:pt x="168" y="650"/>
                  <a:pt x="180" y="662"/>
                  <a:pt x="190" y="674"/>
                </a:cubicBezTo>
                <a:cubicBezTo>
                  <a:pt x="200" y="686"/>
                  <a:pt x="208" y="697"/>
                  <a:pt x="223" y="707"/>
                </a:cubicBezTo>
                <a:cubicBezTo>
                  <a:pt x="238" y="717"/>
                  <a:pt x="261" y="727"/>
                  <a:pt x="283" y="737"/>
                </a:cubicBezTo>
                <a:cubicBezTo>
                  <a:pt x="305" y="747"/>
                  <a:pt x="332" y="759"/>
                  <a:pt x="355" y="767"/>
                </a:cubicBezTo>
                <a:cubicBezTo>
                  <a:pt x="378" y="775"/>
                  <a:pt x="410" y="784"/>
                  <a:pt x="424" y="785"/>
                </a:cubicBezTo>
              </a:path>
            </a:pathLst>
          </a:custGeom>
          <a:solidFill>
            <a:srgbClr val="FFFFFF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63" name="AutoShape 15"/>
          <p:cNvCxnSpPr>
            <a:cxnSpLocks noChangeAspect="1" noChangeShapeType="1"/>
          </p:cNvCxnSpPr>
          <p:nvPr/>
        </p:nvCxnSpPr>
        <p:spPr bwMode="auto">
          <a:xfrm flipH="1">
            <a:off x="7002463" y="2847956"/>
            <a:ext cx="180975" cy="57150"/>
          </a:xfrm>
          <a:prstGeom prst="straightConnector1">
            <a:avLst/>
          </a:prstGeom>
          <a:noFill/>
          <a:ln w="317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4" name="AutoShape 14"/>
          <p:cNvCxnSpPr>
            <a:cxnSpLocks noChangeAspect="1" noChangeShapeType="1"/>
          </p:cNvCxnSpPr>
          <p:nvPr/>
        </p:nvCxnSpPr>
        <p:spPr bwMode="auto">
          <a:xfrm flipV="1">
            <a:off x="6875463" y="2892406"/>
            <a:ext cx="131762" cy="58738"/>
          </a:xfrm>
          <a:prstGeom prst="straightConnector1">
            <a:avLst/>
          </a:prstGeom>
          <a:noFill/>
          <a:ln w="317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5" name="Text Box 7"/>
          <p:cNvSpPr txBox="1">
            <a:spLocks noChangeArrowheads="1"/>
          </p:cNvSpPr>
          <p:nvPr/>
        </p:nvSpPr>
        <p:spPr bwMode="auto">
          <a:xfrm>
            <a:off x="6227763" y="3654059"/>
            <a:ext cx="1354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Hug (Pinch)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6" name="Text Box 7"/>
          <p:cNvSpPr txBox="1">
            <a:spLocks noChangeArrowheads="1"/>
          </p:cNvSpPr>
          <p:nvPr/>
        </p:nvSpPr>
        <p:spPr bwMode="auto">
          <a:xfrm>
            <a:off x="7480300" y="3519890"/>
            <a:ext cx="1685925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Heartbeat</a:t>
            </a:r>
          </a:p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(Double Tap)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7" name="Oval 21"/>
          <p:cNvSpPr>
            <a:spLocks noChangeAspect="1" noChangeArrowheads="1"/>
          </p:cNvSpPr>
          <p:nvPr/>
        </p:nvSpPr>
        <p:spPr bwMode="auto">
          <a:xfrm>
            <a:off x="7113588" y="4664767"/>
            <a:ext cx="195262" cy="195262"/>
          </a:xfrm>
          <a:prstGeom prst="ellipse">
            <a:avLst/>
          </a:prstGeom>
          <a:solidFill>
            <a:srgbClr val="BFBFB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68" name="Oval 21"/>
          <p:cNvSpPr>
            <a:spLocks noChangeAspect="1" noChangeArrowheads="1"/>
          </p:cNvSpPr>
          <p:nvPr/>
        </p:nvSpPr>
        <p:spPr bwMode="auto">
          <a:xfrm>
            <a:off x="7164388" y="4836217"/>
            <a:ext cx="193675" cy="193675"/>
          </a:xfrm>
          <a:prstGeom prst="ellipse">
            <a:avLst/>
          </a:prstGeom>
          <a:solidFill>
            <a:srgbClr val="BFBFB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69" name="Oval 21"/>
          <p:cNvSpPr>
            <a:spLocks noChangeAspect="1" noChangeArrowheads="1"/>
          </p:cNvSpPr>
          <p:nvPr/>
        </p:nvSpPr>
        <p:spPr bwMode="auto">
          <a:xfrm>
            <a:off x="7113588" y="4988617"/>
            <a:ext cx="195262" cy="193675"/>
          </a:xfrm>
          <a:prstGeom prst="ellipse">
            <a:avLst/>
          </a:prstGeom>
          <a:solidFill>
            <a:srgbClr val="BFBFB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70" name="Oval 21"/>
          <p:cNvSpPr>
            <a:spLocks noChangeAspect="1" noChangeArrowheads="1"/>
          </p:cNvSpPr>
          <p:nvPr/>
        </p:nvSpPr>
        <p:spPr bwMode="auto">
          <a:xfrm>
            <a:off x="7019925" y="5101329"/>
            <a:ext cx="195263" cy="193675"/>
          </a:xfrm>
          <a:prstGeom prst="ellipse">
            <a:avLst/>
          </a:prstGeom>
          <a:solidFill>
            <a:srgbClr val="BFBFB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71" name="Freeform 16"/>
          <p:cNvSpPr>
            <a:spLocks noChangeAspect="1"/>
          </p:cNvSpPr>
          <p:nvPr/>
        </p:nvSpPr>
        <p:spPr bwMode="auto">
          <a:xfrm rot="5400000">
            <a:off x="6515893" y="4465536"/>
            <a:ext cx="735013" cy="850900"/>
          </a:xfrm>
          <a:custGeom>
            <a:avLst/>
            <a:gdLst>
              <a:gd name="T0" fmla="*/ 100825 w 678"/>
              <a:gd name="T1" fmla="*/ 623689 h 786"/>
              <a:gd name="T2" fmla="*/ 42281 w 678"/>
              <a:gd name="T3" fmla="*/ 558834 h 786"/>
              <a:gd name="T4" fmla="*/ 6505 w 678"/>
              <a:gd name="T5" fmla="*/ 519921 h 786"/>
              <a:gd name="T6" fmla="*/ 6505 w 678"/>
              <a:gd name="T7" fmla="*/ 481008 h 786"/>
              <a:gd name="T8" fmla="*/ 39029 w 678"/>
              <a:gd name="T9" fmla="*/ 458308 h 786"/>
              <a:gd name="T10" fmla="*/ 107330 w 678"/>
              <a:gd name="T11" fmla="*/ 468037 h 786"/>
              <a:gd name="T12" fmla="*/ 146359 w 678"/>
              <a:gd name="T13" fmla="*/ 474522 h 786"/>
              <a:gd name="T14" fmla="*/ 182135 w 678"/>
              <a:gd name="T15" fmla="*/ 477765 h 786"/>
              <a:gd name="T16" fmla="*/ 195145 w 678"/>
              <a:gd name="T17" fmla="*/ 429124 h 786"/>
              <a:gd name="T18" fmla="*/ 198397 w 678"/>
              <a:gd name="T19" fmla="*/ 257258 h 786"/>
              <a:gd name="T20" fmla="*/ 198397 w 678"/>
              <a:gd name="T21" fmla="*/ 137276 h 786"/>
              <a:gd name="T22" fmla="*/ 208154 w 678"/>
              <a:gd name="T23" fmla="*/ 88635 h 786"/>
              <a:gd name="T24" fmla="*/ 253688 w 678"/>
              <a:gd name="T25" fmla="*/ 72421 h 786"/>
              <a:gd name="T26" fmla="*/ 289465 w 678"/>
              <a:gd name="T27" fmla="*/ 91878 h 786"/>
              <a:gd name="T28" fmla="*/ 302474 w 678"/>
              <a:gd name="T29" fmla="*/ 130791 h 786"/>
              <a:gd name="T30" fmla="*/ 302474 w 678"/>
              <a:gd name="T31" fmla="*/ 254015 h 786"/>
              <a:gd name="T32" fmla="*/ 305727 w 678"/>
              <a:gd name="T33" fmla="*/ 335084 h 786"/>
              <a:gd name="T34" fmla="*/ 328494 w 678"/>
              <a:gd name="T35" fmla="*/ 344812 h 786"/>
              <a:gd name="T36" fmla="*/ 361018 w 678"/>
              <a:gd name="T37" fmla="*/ 331841 h 786"/>
              <a:gd name="T38" fmla="*/ 357765 w 678"/>
              <a:gd name="T39" fmla="*/ 292928 h 786"/>
              <a:gd name="T40" fmla="*/ 357765 w 678"/>
              <a:gd name="T41" fmla="*/ 156733 h 786"/>
              <a:gd name="T42" fmla="*/ 357765 w 678"/>
              <a:gd name="T43" fmla="*/ 56208 h 786"/>
              <a:gd name="T44" fmla="*/ 374027 w 678"/>
              <a:gd name="T45" fmla="*/ 14052 h 786"/>
              <a:gd name="T46" fmla="*/ 413056 w 678"/>
              <a:gd name="T47" fmla="*/ 1081 h 786"/>
              <a:gd name="T48" fmla="*/ 452085 w 678"/>
              <a:gd name="T49" fmla="*/ 7566 h 786"/>
              <a:gd name="T50" fmla="*/ 465095 w 678"/>
              <a:gd name="T51" fmla="*/ 30266 h 786"/>
              <a:gd name="T52" fmla="*/ 471600 w 678"/>
              <a:gd name="T53" fmla="*/ 114577 h 786"/>
              <a:gd name="T54" fmla="*/ 465095 w 678"/>
              <a:gd name="T55" fmla="*/ 276715 h 786"/>
              <a:gd name="T56" fmla="*/ 471600 w 678"/>
              <a:gd name="T57" fmla="*/ 331841 h 786"/>
              <a:gd name="T58" fmla="*/ 494367 w 678"/>
              <a:gd name="T59" fmla="*/ 341569 h 786"/>
              <a:gd name="T60" fmla="*/ 507376 w 678"/>
              <a:gd name="T61" fmla="*/ 289685 h 786"/>
              <a:gd name="T62" fmla="*/ 510629 w 678"/>
              <a:gd name="T63" fmla="*/ 111334 h 786"/>
              <a:gd name="T64" fmla="*/ 536648 w 678"/>
              <a:gd name="T65" fmla="*/ 62693 h 786"/>
              <a:gd name="T66" fmla="*/ 578929 w 678"/>
              <a:gd name="T67" fmla="*/ 65936 h 786"/>
              <a:gd name="T68" fmla="*/ 598444 w 678"/>
              <a:gd name="T69" fmla="*/ 88635 h 786"/>
              <a:gd name="T70" fmla="*/ 604949 w 678"/>
              <a:gd name="T71" fmla="*/ 163218 h 786"/>
              <a:gd name="T72" fmla="*/ 611453 w 678"/>
              <a:gd name="T73" fmla="*/ 276715 h 786"/>
              <a:gd name="T74" fmla="*/ 611453 w 678"/>
              <a:gd name="T75" fmla="*/ 370754 h 786"/>
              <a:gd name="T76" fmla="*/ 634220 w 678"/>
              <a:gd name="T77" fmla="*/ 390211 h 786"/>
              <a:gd name="T78" fmla="*/ 643977 w 678"/>
              <a:gd name="T79" fmla="*/ 354540 h 786"/>
              <a:gd name="T80" fmla="*/ 650482 w 678"/>
              <a:gd name="T81" fmla="*/ 202131 h 786"/>
              <a:gd name="T82" fmla="*/ 683006 w 678"/>
              <a:gd name="T83" fmla="*/ 169704 h 786"/>
              <a:gd name="T84" fmla="*/ 718783 w 678"/>
              <a:gd name="T85" fmla="*/ 176189 h 786"/>
              <a:gd name="T86" fmla="*/ 728540 w 678"/>
              <a:gd name="T87" fmla="*/ 202131 h 786"/>
              <a:gd name="T88" fmla="*/ 731793 w 678"/>
              <a:gd name="T89" fmla="*/ 361026 h 786"/>
              <a:gd name="T90" fmla="*/ 731793 w 678"/>
              <a:gd name="T91" fmla="*/ 461551 h 786"/>
              <a:gd name="T92" fmla="*/ 715531 w 678"/>
              <a:gd name="T93" fmla="*/ 568562 h 786"/>
              <a:gd name="T94" fmla="*/ 715531 w 678"/>
              <a:gd name="T95" fmla="*/ 617203 h 786"/>
              <a:gd name="T96" fmla="*/ 709026 w 678"/>
              <a:gd name="T97" fmla="*/ 659359 h 786"/>
              <a:gd name="T98" fmla="*/ 669997 w 678"/>
              <a:gd name="T99" fmla="*/ 733942 h 786"/>
              <a:gd name="T100" fmla="*/ 562667 w 678"/>
              <a:gd name="T101" fmla="*/ 831224 h 786"/>
              <a:gd name="T102" fmla="*/ 426066 w 678"/>
              <a:gd name="T103" fmla="*/ 844195 h 786"/>
              <a:gd name="T104" fmla="*/ 318736 w 678"/>
              <a:gd name="T105" fmla="*/ 827982 h 786"/>
              <a:gd name="T106" fmla="*/ 224416 w 678"/>
              <a:gd name="T107" fmla="*/ 753398 h 786"/>
              <a:gd name="T108" fmla="*/ 100825 w 678"/>
              <a:gd name="T109" fmla="*/ 623689 h 7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78" h="786">
                <a:moveTo>
                  <a:pt x="93" y="577"/>
                </a:moveTo>
                <a:cubicBezTo>
                  <a:pt x="65" y="547"/>
                  <a:pt x="53" y="533"/>
                  <a:pt x="39" y="517"/>
                </a:cubicBezTo>
                <a:cubicBezTo>
                  <a:pt x="25" y="501"/>
                  <a:pt x="12" y="493"/>
                  <a:pt x="6" y="481"/>
                </a:cubicBezTo>
                <a:cubicBezTo>
                  <a:pt x="0" y="469"/>
                  <a:pt x="1" y="454"/>
                  <a:pt x="6" y="445"/>
                </a:cubicBezTo>
                <a:cubicBezTo>
                  <a:pt x="11" y="436"/>
                  <a:pt x="20" y="426"/>
                  <a:pt x="36" y="424"/>
                </a:cubicBezTo>
                <a:cubicBezTo>
                  <a:pt x="52" y="422"/>
                  <a:pt x="83" y="431"/>
                  <a:pt x="99" y="433"/>
                </a:cubicBezTo>
                <a:cubicBezTo>
                  <a:pt x="115" y="435"/>
                  <a:pt x="124" y="438"/>
                  <a:pt x="135" y="439"/>
                </a:cubicBezTo>
                <a:cubicBezTo>
                  <a:pt x="146" y="440"/>
                  <a:pt x="160" y="449"/>
                  <a:pt x="168" y="442"/>
                </a:cubicBezTo>
                <a:cubicBezTo>
                  <a:pt x="176" y="435"/>
                  <a:pt x="178" y="431"/>
                  <a:pt x="180" y="397"/>
                </a:cubicBezTo>
                <a:cubicBezTo>
                  <a:pt x="182" y="363"/>
                  <a:pt x="182" y="283"/>
                  <a:pt x="183" y="238"/>
                </a:cubicBezTo>
                <a:cubicBezTo>
                  <a:pt x="184" y="193"/>
                  <a:pt x="182" y="153"/>
                  <a:pt x="183" y="127"/>
                </a:cubicBezTo>
                <a:cubicBezTo>
                  <a:pt x="184" y="101"/>
                  <a:pt x="184" y="92"/>
                  <a:pt x="192" y="82"/>
                </a:cubicBezTo>
                <a:cubicBezTo>
                  <a:pt x="200" y="72"/>
                  <a:pt x="222" y="67"/>
                  <a:pt x="234" y="67"/>
                </a:cubicBezTo>
                <a:cubicBezTo>
                  <a:pt x="246" y="67"/>
                  <a:pt x="260" y="76"/>
                  <a:pt x="267" y="85"/>
                </a:cubicBezTo>
                <a:cubicBezTo>
                  <a:pt x="274" y="94"/>
                  <a:pt x="277" y="96"/>
                  <a:pt x="279" y="121"/>
                </a:cubicBezTo>
                <a:cubicBezTo>
                  <a:pt x="281" y="146"/>
                  <a:pt x="279" y="204"/>
                  <a:pt x="279" y="235"/>
                </a:cubicBezTo>
                <a:cubicBezTo>
                  <a:pt x="279" y="266"/>
                  <a:pt x="278" y="296"/>
                  <a:pt x="282" y="310"/>
                </a:cubicBezTo>
                <a:cubicBezTo>
                  <a:pt x="286" y="324"/>
                  <a:pt x="295" y="319"/>
                  <a:pt x="303" y="319"/>
                </a:cubicBezTo>
                <a:cubicBezTo>
                  <a:pt x="311" y="319"/>
                  <a:pt x="329" y="315"/>
                  <a:pt x="333" y="307"/>
                </a:cubicBezTo>
                <a:cubicBezTo>
                  <a:pt x="337" y="299"/>
                  <a:pt x="330" y="298"/>
                  <a:pt x="330" y="271"/>
                </a:cubicBezTo>
                <a:cubicBezTo>
                  <a:pt x="330" y="244"/>
                  <a:pt x="330" y="181"/>
                  <a:pt x="330" y="145"/>
                </a:cubicBezTo>
                <a:cubicBezTo>
                  <a:pt x="330" y="109"/>
                  <a:pt x="328" y="74"/>
                  <a:pt x="330" y="52"/>
                </a:cubicBezTo>
                <a:cubicBezTo>
                  <a:pt x="332" y="30"/>
                  <a:pt x="337" y="21"/>
                  <a:pt x="345" y="13"/>
                </a:cubicBezTo>
                <a:cubicBezTo>
                  <a:pt x="353" y="5"/>
                  <a:pt x="369" y="2"/>
                  <a:pt x="381" y="1"/>
                </a:cubicBezTo>
                <a:cubicBezTo>
                  <a:pt x="393" y="0"/>
                  <a:pt x="409" y="3"/>
                  <a:pt x="417" y="7"/>
                </a:cubicBezTo>
                <a:cubicBezTo>
                  <a:pt x="425" y="11"/>
                  <a:pt x="426" y="12"/>
                  <a:pt x="429" y="28"/>
                </a:cubicBezTo>
                <a:cubicBezTo>
                  <a:pt x="432" y="44"/>
                  <a:pt x="435" y="68"/>
                  <a:pt x="435" y="106"/>
                </a:cubicBezTo>
                <a:cubicBezTo>
                  <a:pt x="435" y="144"/>
                  <a:pt x="429" y="223"/>
                  <a:pt x="429" y="256"/>
                </a:cubicBezTo>
                <a:cubicBezTo>
                  <a:pt x="429" y="289"/>
                  <a:pt x="431" y="297"/>
                  <a:pt x="435" y="307"/>
                </a:cubicBezTo>
                <a:cubicBezTo>
                  <a:pt x="439" y="317"/>
                  <a:pt x="451" y="322"/>
                  <a:pt x="456" y="316"/>
                </a:cubicBezTo>
                <a:cubicBezTo>
                  <a:pt x="461" y="310"/>
                  <a:pt x="466" y="303"/>
                  <a:pt x="468" y="268"/>
                </a:cubicBezTo>
                <a:cubicBezTo>
                  <a:pt x="470" y="233"/>
                  <a:pt x="467" y="138"/>
                  <a:pt x="471" y="103"/>
                </a:cubicBezTo>
                <a:cubicBezTo>
                  <a:pt x="475" y="68"/>
                  <a:pt x="485" y="65"/>
                  <a:pt x="495" y="58"/>
                </a:cubicBezTo>
                <a:cubicBezTo>
                  <a:pt x="505" y="51"/>
                  <a:pt x="525" y="57"/>
                  <a:pt x="534" y="61"/>
                </a:cubicBezTo>
                <a:cubicBezTo>
                  <a:pt x="543" y="65"/>
                  <a:pt x="548" y="67"/>
                  <a:pt x="552" y="82"/>
                </a:cubicBezTo>
                <a:cubicBezTo>
                  <a:pt x="556" y="97"/>
                  <a:pt x="556" y="122"/>
                  <a:pt x="558" y="151"/>
                </a:cubicBezTo>
                <a:cubicBezTo>
                  <a:pt x="560" y="180"/>
                  <a:pt x="563" y="224"/>
                  <a:pt x="564" y="256"/>
                </a:cubicBezTo>
                <a:cubicBezTo>
                  <a:pt x="565" y="288"/>
                  <a:pt x="561" y="326"/>
                  <a:pt x="564" y="343"/>
                </a:cubicBezTo>
                <a:cubicBezTo>
                  <a:pt x="567" y="360"/>
                  <a:pt x="580" y="363"/>
                  <a:pt x="585" y="361"/>
                </a:cubicBezTo>
                <a:cubicBezTo>
                  <a:pt x="590" y="359"/>
                  <a:pt x="592" y="357"/>
                  <a:pt x="594" y="328"/>
                </a:cubicBezTo>
                <a:cubicBezTo>
                  <a:pt x="596" y="299"/>
                  <a:pt x="594" y="215"/>
                  <a:pt x="600" y="187"/>
                </a:cubicBezTo>
                <a:cubicBezTo>
                  <a:pt x="606" y="159"/>
                  <a:pt x="620" y="161"/>
                  <a:pt x="630" y="157"/>
                </a:cubicBezTo>
                <a:cubicBezTo>
                  <a:pt x="640" y="153"/>
                  <a:pt x="656" y="158"/>
                  <a:pt x="663" y="163"/>
                </a:cubicBezTo>
                <a:cubicBezTo>
                  <a:pt x="670" y="168"/>
                  <a:pt x="670" y="159"/>
                  <a:pt x="672" y="187"/>
                </a:cubicBezTo>
                <a:cubicBezTo>
                  <a:pt x="674" y="215"/>
                  <a:pt x="674" y="294"/>
                  <a:pt x="675" y="334"/>
                </a:cubicBezTo>
                <a:cubicBezTo>
                  <a:pt x="676" y="374"/>
                  <a:pt x="678" y="395"/>
                  <a:pt x="675" y="427"/>
                </a:cubicBezTo>
                <a:cubicBezTo>
                  <a:pt x="672" y="459"/>
                  <a:pt x="662" y="502"/>
                  <a:pt x="660" y="526"/>
                </a:cubicBezTo>
                <a:cubicBezTo>
                  <a:pt x="658" y="550"/>
                  <a:pt x="661" y="557"/>
                  <a:pt x="660" y="571"/>
                </a:cubicBezTo>
                <a:cubicBezTo>
                  <a:pt x="659" y="585"/>
                  <a:pt x="661" y="592"/>
                  <a:pt x="654" y="610"/>
                </a:cubicBezTo>
                <a:cubicBezTo>
                  <a:pt x="647" y="628"/>
                  <a:pt x="640" y="653"/>
                  <a:pt x="618" y="679"/>
                </a:cubicBezTo>
                <a:cubicBezTo>
                  <a:pt x="596" y="705"/>
                  <a:pt x="556" y="752"/>
                  <a:pt x="519" y="769"/>
                </a:cubicBezTo>
                <a:cubicBezTo>
                  <a:pt x="482" y="786"/>
                  <a:pt x="430" y="781"/>
                  <a:pt x="393" y="781"/>
                </a:cubicBezTo>
                <a:cubicBezTo>
                  <a:pt x="356" y="781"/>
                  <a:pt x="325" y="780"/>
                  <a:pt x="294" y="766"/>
                </a:cubicBezTo>
                <a:cubicBezTo>
                  <a:pt x="263" y="752"/>
                  <a:pt x="239" y="728"/>
                  <a:pt x="207" y="697"/>
                </a:cubicBezTo>
                <a:cubicBezTo>
                  <a:pt x="175" y="666"/>
                  <a:pt x="121" y="607"/>
                  <a:pt x="93" y="577"/>
                </a:cubicBezTo>
                <a:close/>
              </a:path>
            </a:pathLst>
          </a:custGeom>
          <a:solidFill>
            <a:srgbClr val="FFFFFF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72" name="AutoShape 20"/>
          <p:cNvCxnSpPr>
            <a:cxnSpLocks noChangeShapeType="1"/>
          </p:cNvCxnSpPr>
          <p:nvPr/>
        </p:nvCxnSpPr>
        <p:spPr bwMode="auto">
          <a:xfrm flipH="1">
            <a:off x="6948488" y="4779067"/>
            <a:ext cx="287337" cy="0"/>
          </a:xfrm>
          <a:prstGeom prst="straightConnector1">
            <a:avLst/>
          </a:prstGeom>
          <a:noFill/>
          <a:ln w="31750">
            <a:solidFill>
              <a:srgbClr val="00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3" name="AutoShape 20"/>
          <p:cNvCxnSpPr>
            <a:cxnSpLocks noChangeShapeType="1"/>
          </p:cNvCxnSpPr>
          <p:nvPr/>
        </p:nvCxnSpPr>
        <p:spPr bwMode="auto">
          <a:xfrm flipH="1">
            <a:off x="6983413" y="4936229"/>
            <a:ext cx="288925" cy="0"/>
          </a:xfrm>
          <a:prstGeom prst="straightConnector1">
            <a:avLst/>
          </a:prstGeom>
          <a:noFill/>
          <a:ln w="31750">
            <a:solidFill>
              <a:srgbClr val="00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4" name="AutoShape 20"/>
          <p:cNvCxnSpPr>
            <a:cxnSpLocks noChangeShapeType="1"/>
          </p:cNvCxnSpPr>
          <p:nvPr/>
        </p:nvCxnSpPr>
        <p:spPr bwMode="auto">
          <a:xfrm flipH="1">
            <a:off x="6948488" y="5094979"/>
            <a:ext cx="287337" cy="0"/>
          </a:xfrm>
          <a:prstGeom prst="straightConnector1">
            <a:avLst/>
          </a:prstGeom>
          <a:noFill/>
          <a:ln w="31750">
            <a:solidFill>
              <a:srgbClr val="00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5" name="AutoShape 20"/>
          <p:cNvCxnSpPr>
            <a:cxnSpLocks noChangeShapeType="1"/>
          </p:cNvCxnSpPr>
          <p:nvPr/>
        </p:nvCxnSpPr>
        <p:spPr bwMode="auto">
          <a:xfrm flipH="1">
            <a:off x="6840538" y="5214042"/>
            <a:ext cx="287337" cy="0"/>
          </a:xfrm>
          <a:prstGeom prst="straightConnector1">
            <a:avLst/>
          </a:prstGeom>
          <a:noFill/>
          <a:ln w="31750">
            <a:solidFill>
              <a:srgbClr val="00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6" name="Text Box 7"/>
          <p:cNvSpPr txBox="1">
            <a:spLocks noChangeArrowheads="1"/>
          </p:cNvSpPr>
          <p:nvPr/>
        </p:nvSpPr>
        <p:spPr bwMode="auto">
          <a:xfrm>
            <a:off x="6242050" y="5498643"/>
            <a:ext cx="1354138" cy="5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Tickling</a:t>
            </a:r>
          </a:p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(Flicking)</a:t>
            </a:r>
          </a:p>
        </p:txBody>
      </p:sp>
      <p:sp>
        <p:nvSpPr>
          <p:cNvPr id="2077" name="Text Box 7"/>
          <p:cNvSpPr txBox="1">
            <a:spLocks noChangeArrowheads="1"/>
          </p:cNvSpPr>
          <p:nvPr/>
        </p:nvSpPr>
        <p:spPr bwMode="auto">
          <a:xfrm>
            <a:off x="7308850" y="5512210"/>
            <a:ext cx="2073275" cy="5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Frightening</a:t>
            </a:r>
          </a:p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(Continuous tap)</a:t>
            </a:r>
          </a:p>
        </p:txBody>
      </p:sp>
      <p:sp>
        <p:nvSpPr>
          <p:cNvPr id="2078" name="Oval 24"/>
          <p:cNvSpPr>
            <a:spLocks noChangeAspect="1" noChangeArrowheads="1"/>
          </p:cNvSpPr>
          <p:nvPr/>
        </p:nvSpPr>
        <p:spPr bwMode="auto">
          <a:xfrm>
            <a:off x="7812088" y="4728267"/>
            <a:ext cx="193675" cy="193675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79" name="Oval 24"/>
          <p:cNvSpPr>
            <a:spLocks noChangeAspect="1" noChangeArrowheads="1"/>
          </p:cNvSpPr>
          <p:nvPr/>
        </p:nvSpPr>
        <p:spPr bwMode="auto">
          <a:xfrm>
            <a:off x="8027988" y="4323454"/>
            <a:ext cx="195262" cy="193675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80" name="Oval 24"/>
          <p:cNvSpPr>
            <a:spLocks noChangeAspect="1" noChangeArrowheads="1"/>
          </p:cNvSpPr>
          <p:nvPr/>
        </p:nvSpPr>
        <p:spPr bwMode="auto">
          <a:xfrm>
            <a:off x="8207375" y="4242492"/>
            <a:ext cx="195263" cy="193675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81" name="Oval 24"/>
          <p:cNvSpPr>
            <a:spLocks noChangeAspect="1" noChangeArrowheads="1"/>
          </p:cNvSpPr>
          <p:nvPr/>
        </p:nvSpPr>
        <p:spPr bwMode="auto">
          <a:xfrm>
            <a:off x="8372475" y="4320279"/>
            <a:ext cx="193675" cy="193675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82" name="Oval 24"/>
          <p:cNvSpPr>
            <a:spLocks noChangeAspect="1" noChangeArrowheads="1"/>
          </p:cNvSpPr>
          <p:nvPr/>
        </p:nvSpPr>
        <p:spPr bwMode="auto">
          <a:xfrm>
            <a:off x="8501063" y="4426642"/>
            <a:ext cx="195262" cy="195262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en-US"/>
          </a:p>
        </p:txBody>
      </p:sp>
      <p:sp>
        <p:nvSpPr>
          <p:cNvPr id="2083" name="Freeform 22"/>
          <p:cNvSpPr>
            <a:spLocks noChangeAspect="1"/>
          </p:cNvSpPr>
          <p:nvPr/>
        </p:nvSpPr>
        <p:spPr bwMode="auto">
          <a:xfrm>
            <a:off x="7885113" y="4323454"/>
            <a:ext cx="744537" cy="863600"/>
          </a:xfrm>
          <a:custGeom>
            <a:avLst/>
            <a:gdLst>
              <a:gd name="T0" fmla="*/ 102151 w 678"/>
              <a:gd name="T1" fmla="*/ 634260 h 786"/>
              <a:gd name="T2" fmla="*/ 42838 w 678"/>
              <a:gd name="T3" fmla="*/ 568305 h 786"/>
              <a:gd name="T4" fmla="*/ 6590 w 678"/>
              <a:gd name="T5" fmla="*/ 528733 h 786"/>
              <a:gd name="T6" fmla="*/ 6590 w 678"/>
              <a:gd name="T7" fmla="*/ 489160 h 786"/>
              <a:gd name="T8" fmla="*/ 39542 w 678"/>
              <a:gd name="T9" fmla="*/ 466076 h 786"/>
              <a:gd name="T10" fmla="*/ 108742 w 678"/>
              <a:gd name="T11" fmla="*/ 475969 h 786"/>
              <a:gd name="T12" fmla="*/ 148284 w 678"/>
              <a:gd name="T13" fmla="*/ 482565 h 786"/>
              <a:gd name="T14" fmla="*/ 184532 w 678"/>
              <a:gd name="T15" fmla="*/ 485863 h 786"/>
              <a:gd name="T16" fmla="*/ 197712 w 678"/>
              <a:gd name="T17" fmla="*/ 436397 h 786"/>
              <a:gd name="T18" fmla="*/ 201008 w 678"/>
              <a:gd name="T19" fmla="*/ 261618 h 786"/>
              <a:gd name="T20" fmla="*/ 201008 w 678"/>
              <a:gd name="T21" fmla="*/ 139603 h 786"/>
              <a:gd name="T22" fmla="*/ 210893 w 678"/>
              <a:gd name="T23" fmla="*/ 90137 h 786"/>
              <a:gd name="T24" fmla="*/ 257026 w 678"/>
              <a:gd name="T25" fmla="*/ 73649 h 786"/>
              <a:gd name="T26" fmla="*/ 293274 w 678"/>
              <a:gd name="T27" fmla="*/ 93435 h 786"/>
              <a:gd name="T28" fmla="*/ 306454 w 678"/>
              <a:gd name="T29" fmla="*/ 133008 h 786"/>
              <a:gd name="T30" fmla="*/ 306454 w 678"/>
              <a:gd name="T31" fmla="*/ 258321 h 786"/>
              <a:gd name="T32" fmla="*/ 309750 w 678"/>
              <a:gd name="T33" fmla="*/ 340763 h 786"/>
              <a:gd name="T34" fmla="*/ 332816 w 678"/>
              <a:gd name="T35" fmla="*/ 350656 h 786"/>
              <a:gd name="T36" fmla="*/ 365768 w 678"/>
              <a:gd name="T37" fmla="*/ 337466 h 786"/>
              <a:gd name="T38" fmla="*/ 362473 w 678"/>
              <a:gd name="T39" fmla="*/ 297893 h 786"/>
              <a:gd name="T40" fmla="*/ 362473 w 678"/>
              <a:gd name="T41" fmla="*/ 159389 h 786"/>
              <a:gd name="T42" fmla="*/ 362473 w 678"/>
              <a:gd name="T43" fmla="*/ 57160 h 786"/>
              <a:gd name="T44" fmla="*/ 378949 w 678"/>
              <a:gd name="T45" fmla="*/ 14290 h 786"/>
              <a:gd name="T46" fmla="*/ 418491 w 678"/>
              <a:gd name="T47" fmla="*/ 1099 h 786"/>
              <a:gd name="T48" fmla="*/ 458034 w 678"/>
              <a:gd name="T49" fmla="*/ 7695 h 786"/>
              <a:gd name="T50" fmla="*/ 471215 w 678"/>
              <a:gd name="T51" fmla="*/ 30779 h 786"/>
              <a:gd name="T52" fmla="*/ 477805 w 678"/>
              <a:gd name="T53" fmla="*/ 116519 h 786"/>
              <a:gd name="T54" fmla="*/ 471215 w 678"/>
              <a:gd name="T55" fmla="*/ 281405 h 786"/>
              <a:gd name="T56" fmla="*/ 477805 w 678"/>
              <a:gd name="T57" fmla="*/ 337466 h 786"/>
              <a:gd name="T58" fmla="*/ 500872 w 678"/>
              <a:gd name="T59" fmla="*/ 347359 h 786"/>
              <a:gd name="T60" fmla="*/ 514052 w 678"/>
              <a:gd name="T61" fmla="*/ 294595 h 786"/>
              <a:gd name="T62" fmla="*/ 517348 w 678"/>
              <a:gd name="T63" fmla="*/ 113221 h 786"/>
              <a:gd name="T64" fmla="*/ 543709 w 678"/>
              <a:gd name="T65" fmla="*/ 63756 h 786"/>
              <a:gd name="T66" fmla="*/ 586547 w 678"/>
              <a:gd name="T67" fmla="*/ 67053 h 786"/>
              <a:gd name="T68" fmla="*/ 606318 w 678"/>
              <a:gd name="T69" fmla="*/ 90137 h 786"/>
              <a:gd name="T70" fmla="*/ 612909 w 678"/>
              <a:gd name="T71" fmla="*/ 165985 h 786"/>
              <a:gd name="T72" fmla="*/ 619499 w 678"/>
              <a:gd name="T73" fmla="*/ 281405 h 786"/>
              <a:gd name="T74" fmla="*/ 619499 w 678"/>
              <a:gd name="T75" fmla="*/ 377038 h 786"/>
              <a:gd name="T76" fmla="*/ 642566 w 678"/>
              <a:gd name="T77" fmla="*/ 396824 h 786"/>
              <a:gd name="T78" fmla="*/ 652451 w 678"/>
              <a:gd name="T79" fmla="*/ 360550 h 786"/>
              <a:gd name="T80" fmla="*/ 659042 w 678"/>
              <a:gd name="T81" fmla="*/ 205557 h 786"/>
              <a:gd name="T82" fmla="*/ 691994 w 678"/>
              <a:gd name="T83" fmla="*/ 172580 h 786"/>
              <a:gd name="T84" fmla="*/ 728241 w 678"/>
              <a:gd name="T85" fmla="*/ 179176 h 786"/>
              <a:gd name="T86" fmla="*/ 738127 w 678"/>
              <a:gd name="T87" fmla="*/ 205557 h 786"/>
              <a:gd name="T88" fmla="*/ 741422 w 678"/>
              <a:gd name="T89" fmla="*/ 367145 h 786"/>
              <a:gd name="T90" fmla="*/ 741422 w 678"/>
              <a:gd name="T91" fmla="*/ 469374 h 786"/>
              <a:gd name="T92" fmla="*/ 724946 w 678"/>
              <a:gd name="T93" fmla="*/ 578198 h 786"/>
              <a:gd name="T94" fmla="*/ 724946 w 678"/>
              <a:gd name="T95" fmla="*/ 627664 h 786"/>
              <a:gd name="T96" fmla="*/ 718355 w 678"/>
              <a:gd name="T97" fmla="*/ 670534 h 786"/>
              <a:gd name="T98" fmla="*/ 678813 w 678"/>
              <a:gd name="T99" fmla="*/ 746382 h 786"/>
              <a:gd name="T100" fmla="*/ 570071 w 678"/>
              <a:gd name="T101" fmla="*/ 845313 h 786"/>
              <a:gd name="T102" fmla="*/ 431672 w 678"/>
              <a:gd name="T103" fmla="*/ 858504 h 786"/>
              <a:gd name="T104" fmla="*/ 322930 w 678"/>
              <a:gd name="T105" fmla="*/ 842015 h 786"/>
              <a:gd name="T106" fmla="*/ 227369 w 678"/>
              <a:gd name="T107" fmla="*/ 766168 h 786"/>
              <a:gd name="T108" fmla="*/ 102151 w 678"/>
              <a:gd name="T109" fmla="*/ 634260 h 7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78" h="786">
                <a:moveTo>
                  <a:pt x="93" y="577"/>
                </a:moveTo>
                <a:cubicBezTo>
                  <a:pt x="65" y="547"/>
                  <a:pt x="53" y="533"/>
                  <a:pt x="39" y="517"/>
                </a:cubicBezTo>
                <a:cubicBezTo>
                  <a:pt x="25" y="501"/>
                  <a:pt x="12" y="493"/>
                  <a:pt x="6" y="481"/>
                </a:cubicBezTo>
                <a:cubicBezTo>
                  <a:pt x="0" y="469"/>
                  <a:pt x="1" y="454"/>
                  <a:pt x="6" y="445"/>
                </a:cubicBezTo>
                <a:cubicBezTo>
                  <a:pt x="11" y="436"/>
                  <a:pt x="20" y="426"/>
                  <a:pt x="36" y="424"/>
                </a:cubicBezTo>
                <a:cubicBezTo>
                  <a:pt x="52" y="422"/>
                  <a:pt x="83" y="431"/>
                  <a:pt x="99" y="433"/>
                </a:cubicBezTo>
                <a:cubicBezTo>
                  <a:pt x="115" y="435"/>
                  <a:pt x="124" y="438"/>
                  <a:pt x="135" y="439"/>
                </a:cubicBezTo>
                <a:cubicBezTo>
                  <a:pt x="146" y="440"/>
                  <a:pt x="160" y="449"/>
                  <a:pt x="168" y="442"/>
                </a:cubicBezTo>
                <a:cubicBezTo>
                  <a:pt x="176" y="435"/>
                  <a:pt x="178" y="431"/>
                  <a:pt x="180" y="397"/>
                </a:cubicBezTo>
                <a:cubicBezTo>
                  <a:pt x="182" y="363"/>
                  <a:pt x="182" y="283"/>
                  <a:pt x="183" y="238"/>
                </a:cubicBezTo>
                <a:cubicBezTo>
                  <a:pt x="184" y="193"/>
                  <a:pt x="182" y="153"/>
                  <a:pt x="183" y="127"/>
                </a:cubicBezTo>
                <a:cubicBezTo>
                  <a:pt x="184" y="101"/>
                  <a:pt x="184" y="92"/>
                  <a:pt x="192" y="82"/>
                </a:cubicBezTo>
                <a:cubicBezTo>
                  <a:pt x="200" y="72"/>
                  <a:pt x="222" y="67"/>
                  <a:pt x="234" y="67"/>
                </a:cubicBezTo>
                <a:cubicBezTo>
                  <a:pt x="246" y="67"/>
                  <a:pt x="260" y="76"/>
                  <a:pt x="267" y="85"/>
                </a:cubicBezTo>
                <a:cubicBezTo>
                  <a:pt x="274" y="94"/>
                  <a:pt x="277" y="96"/>
                  <a:pt x="279" y="121"/>
                </a:cubicBezTo>
                <a:cubicBezTo>
                  <a:pt x="281" y="146"/>
                  <a:pt x="279" y="204"/>
                  <a:pt x="279" y="235"/>
                </a:cubicBezTo>
                <a:cubicBezTo>
                  <a:pt x="279" y="266"/>
                  <a:pt x="278" y="296"/>
                  <a:pt x="282" y="310"/>
                </a:cubicBezTo>
                <a:cubicBezTo>
                  <a:pt x="286" y="324"/>
                  <a:pt x="295" y="319"/>
                  <a:pt x="303" y="319"/>
                </a:cubicBezTo>
                <a:cubicBezTo>
                  <a:pt x="311" y="319"/>
                  <a:pt x="329" y="315"/>
                  <a:pt x="333" y="307"/>
                </a:cubicBezTo>
                <a:cubicBezTo>
                  <a:pt x="337" y="299"/>
                  <a:pt x="330" y="298"/>
                  <a:pt x="330" y="271"/>
                </a:cubicBezTo>
                <a:cubicBezTo>
                  <a:pt x="330" y="244"/>
                  <a:pt x="330" y="181"/>
                  <a:pt x="330" y="145"/>
                </a:cubicBezTo>
                <a:cubicBezTo>
                  <a:pt x="330" y="109"/>
                  <a:pt x="328" y="74"/>
                  <a:pt x="330" y="52"/>
                </a:cubicBezTo>
                <a:cubicBezTo>
                  <a:pt x="332" y="30"/>
                  <a:pt x="337" y="21"/>
                  <a:pt x="345" y="13"/>
                </a:cubicBezTo>
                <a:cubicBezTo>
                  <a:pt x="353" y="5"/>
                  <a:pt x="369" y="2"/>
                  <a:pt x="381" y="1"/>
                </a:cubicBezTo>
                <a:cubicBezTo>
                  <a:pt x="393" y="0"/>
                  <a:pt x="409" y="3"/>
                  <a:pt x="417" y="7"/>
                </a:cubicBezTo>
                <a:cubicBezTo>
                  <a:pt x="425" y="11"/>
                  <a:pt x="426" y="12"/>
                  <a:pt x="429" y="28"/>
                </a:cubicBezTo>
                <a:cubicBezTo>
                  <a:pt x="432" y="44"/>
                  <a:pt x="435" y="68"/>
                  <a:pt x="435" y="106"/>
                </a:cubicBezTo>
                <a:cubicBezTo>
                  <a:pt x="435" y="144"/>
                  <a:pt x="429" y="223"/>
                  <a:pt x="429" y="256"/>
                </a:cubicBezTo>
                <a:cubicBezTo>
                  <a:pt x="429" y="289"/>
                  <a:pt x="431" y="297"/>
                  <a:pt x="435" y="307"/>
                </a:cubicBezTo>
                <a:cubicBezTo>
                  <a:pt x="439" y="317"/>
                  <a:pt x="451" y="322"/>
                  <a:pt x="456" y="316"/>
                </a:cubicBezTo>
                <a:cubicBezTo>
                  <a:pt x="461" y="310"/>
                  <a:pt x="466" y="303"/>
                  <a:pt x="468" y="268"/>
                </a:cubicBezTo>
                <a:cubicBezTo>
                  <a:pt x="470" y="233"/>
                  <a:pt x="467" y="138"/>
                  <a:pt x="471" y="103"/>
                </a:cubicBezTo>
                <a:cubicBezTo>
                  <a:pt x="475" y="68"/>
                  <a:pt x="485" y="65"/>
                  <a:pt x="495" y="58"/>
                </a:cubicBezTo>
                <a:cubicBezTo>
                  <a:pt x="505" y="51"/>
                  <a:pt x="525" y="57"/>
                  <a:pt x="534" y="61"/>
                </a:cubicBezTo>
                <a:cubicBezTo>
                  <a:pt x="543" y="65"/>
                  <a:pt x="548" y="67"/>
                  <a:pt x="552" y="82"/>
                </a:cubicBezTo>
                <a:cubicBezTo>
                  <a:pt x="556" y="97"/>
                  <a:pt x="556" y="122"/>
                  <a:pt x="558" y="151"/>
                </a:cubicBezTo>
                <a:cubicBezTo>
                  <a:pt x="560" y="180"/>
                  <a:pt x="563" y="224"/>
                  <a:pt x="564" y="256"/>
                </a:cubicBezTo>
                <a:cubicBezTo>
                  <a:pt x="565" y="288"/>
                  <a:pt x="561" y="326"/>
                  <a:pt x="564" y="343"/>
                </a:cubicBezTo>
                <a:cubicBezTo>
                  <a:pt x="567" y="360"/>
                  <a:pt x="580" y="363"/>
                  <a:pt x="585" y="361"/>
                </a:cubicBezTo>
                <a:cubicBezTo>
                  <a:pt x="590" y="359"/>
                  <a:pt x="592" y="357"/>
                  <a:pt x="594" y="328"/>
                </a:cubicBezTo>
                <a:cubicBezTo>
                  <a:pt x="596" y="299"/>
                  <a:pt x="594" y="215"/>
                  <a:pt x="600" y="187"/>
                </a:cubicBezTo>
                <a:cubicBezTo>
                  <a:pt x="606" y="159"/>
                  <a:pt x="620" y="161"/>
                  <a:pt x="630" y="157"/>
                </a:cubicBezTo>
                <a:cubicBezTo>
                  <a:pt x="640" y="153"/>
                  <a:pt x="656" y="158"/>
                  <a:pt x="663" y="163"/>
                </a:cubicBezTo>
                <a:cubicBezTo>
                  <a:pt x="670" y="168"/>
                  <a:pt x="670" y="159"/>
                  <a:pt x="672" y="187"/>
                </a:cubicBezTo>
                <a:cubicBezTo>
                  <a:pt x="674" y="215"/>
                  <a:pt x="674" y="294"/>
                  <a:pt x="675" y="334"/>
                </a:cubicBezTo>
                <a:cubicBezTo>
                  <a:pt x="676" y="374"/>
                  <a:pt x="678" y="395"/>
                  <a:pt x="675" y="427"/>
                </a:cubicBezTo>
                <a:cubicBezTo>
                  <a:pt x="672" y="459"/>
                  <a:pt x="662" y="502"/>
                  <a:pt x="660" y="526"/>
                </a:cubicBezTo>
                <a:cubicBezTo>
                  <a:pt x="658" y="550"/>
                  <a:pt x="661" y="557"/>
                  <a:pt x="660" y="571"/>
                </a:cubicBezTo>
                <a:cubicBezTo>
                  <a:pt x="659" y="585"/>
                  <a:pt x="661" y="592"/>
                  <a:pt x="654" y="610"/>
                </a:cubicBezTo>
                <a:cubicBezTo>
                  <a:pt x="647" y="628"/>
                  <a:pt x="640" y="653"/>
                  <a:pt x="618" y="679"/>
                </a:cubicBezTo>
                <a:cubicBezTo>
                  <a:pt x="596" y="705"/>
                  <a:pt x="556" y="752"/>
                  <a:pt x="519" y="769"/>
                </a:cubicBezTo>
                <a:cubicBezTo>
                  <a:pt x="482" y="786"/>
                  <a:pt x="430" y="781"/>
                  <a:pt x="393" y="781"/>
                </a:cubicBezTo>
                <a:cubicBezTo>
                  <a:pt x="356" y="781"/>
                  <a:pt x="325" y="780"/>
                  <a:pt x="294" y="766"/>
                </a:cubicBezTo>
                <a:cubicBezTo>
                  <a:pt x="263" y="752"/>
                  <a:pt x="239" y="728"/>
                  <a:pt x="207" y="697"/>
                </a:cubicBezTo>
                <a:cubicBezTo>
                  <a:pt x="175" y="666"/>
                  <a:pt x="121" y="607"/>
                  <a:pt x="93" y="57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28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1" descr="Human"/>
          <p:cNvPicPr>
            <a:picLocks noChangeAspect="1" noChangeArrowheads="1"/>
          </p:cNvPicPr>
          <p:nvPr/>
        </p:nvPicPr>
        <p:blipFill>
          <a:blip r:embed="rId4" cstate="print"/>
          <a:srcRect l="39583" t="8333" r="32292"/>
          <a:stretch>
            <a:fillRect/>
          </a:stretch>
        </p:blipFill>
        <p:spPr bwMode="auto">
          <a:xfrm>
            <a:off x="500284" y="1019143"/>
            <a:ext cx="2319092" cy="566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ipad-appsto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5428" y="1472991"/>
            <a:ext cx="2190780" cy="2834816"/>
          </a:xfrm>
          <a:prstGeom prst="rect">
            <a:avLst/>
          </a:prstGeom>
        </p:spPr>
      </p:pic>
      <p:pic>
        <p:nvPicPr>
          <p:cNvPr id="67" name="Picture 9" descr="..\..\Video\Siggraph 2009. Premiere Projects\iFeelIM pictures\HeartFront copy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5508" t="4158" r="6137" b="6902"/>
          <a:stretch>
            <a:fillRect/>
          </a:stretch>
        </p:blipFill>
        <p:spPr bwMode="auto">
          <a:xfrm rot="20982006">
            <a:off x="983959" y="1961807"/>
            <a:ext cx="860640" cy="770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 descr="Second life emotion recognition.png"/>
          <p:cNvPicPr>
            <a:picLocks noChangeAspect="1"/>
          </p:cNvPicPr>
          <p:nvPr/>
        </p:nvPicPr>
        <p:blipFill>
          <a:blip r:embed="rId7" cstate="print"/>
          <a:srcRect l="28536" r="21250"/>
          <a:stretch>
            <a:fillRect/>
          </a:stretch>
        </p:blipFill>
        <p:spPr>
          <a:xfrm>
            <a:off x="3184204" y="1728582"/>
            <a:ext cx="1533848" cy="178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0" y="45997"/>
            <a:ext cx="94004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 err="1" smtClean="0">
                <a:latin typeface="+mj-lt"/>
                <a:cs typeface="Times New Roman" pitchFamily="18" charset="0"/>
              </a:rPr>
              <a:t>BodyTwitter</a:t>
            </a:r>
            <a:r>
              <a:rPr lang="en-US" altLang="ja-JP" sz="3200" b="1" dirty="0" smtClean="0">
                <a:latin typeface="+mj-lt"/>
                <a:cs typeface="Times New Roman" pitchFamily="18" charset="0"/>
              </a:rPr>
              <a:t>: feel and see your friend’s heartbeat</a:t>
            </a:r>
            <a:endParaRPr lang="en-US" altLang="ja-JP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72" name="Text Box 66"/>
          <p:cNvSpPr txBox="1">
            <a:spLocks noChangeArrowheads="1"/>
          </p:cNvSpPr>
          <p:nvPr/>
        </p:nvSpPr>
        <p:spPr bwMode="auto">
          <a:xfrm>
            <a:off x="2432534" y="5120730"/>
            <a:ext cx="65670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2400" dirty="0" smtClean="0">
                <a:latin typeface="Times New Roman" pitchFamily="18" charset="0"/>
                <a:cs typeface="Times New Roman" pitchFamily="18" charset="0"/>
              </a:rPr>
              <a:t>The purpose of the </a:t>
            </a:r>
            <a:r>
              <a:rPr kumimoji="0" lang="en-US" altLang="ja-JP" sz="2400" dirty="0" err="1" smtClean="0">
                <a:latin typeface="Times New Roman" pitchFamily="18" charset="0"/>
                <a:cs typeface="Times New Roman" pitchFamily="18" charset="0"/>
              </a:rPr>
              <a:t>BodyTwitter</a:t>
            </a:r>
            <a:r>
              <a:rPr kumimoji="0" lang="en-US" altLang="ja-JP" sz="2400" dirty="0" smtClean="0">
                <a:latin typeface="Times New Roman" pitchFamily="18" charset="0"/>
                <a:cs typeface="Times New Roman" pitchFamily="18" charset="0"/>
              </a:rPr>
              <a:t> is to engage people into communication by transmitting their heartbeats, body temperature online. So that friends can feel their physical presence while being apart. </a:t>
            </a:r>
            <a:endParaRPr kumimoji="0"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4" descr="haptic heart assembly"/>
          <p:cNvPicPr>
            <a:picLocks noChangeAspect="1" noChangeArrowheads="1"/>
          </p:cNvPicPr>
          <p:nvPr/>
        </p:nvPicPr>
        <p:blipFill>
          <a:blip r:embed="rId8" cstate="print"/>
          <a:srcRect l="16849" t="4367" r="18726" b="7030"/>
          <a:stretch>
            <a:fillRect/>
          </a:stretch>
        </p:blipFill>
        <p:spPr bwMode="auto">
          <a:xfrm>
            <a:off x="6291909" y="3388298"/>
            <a:ext cx="1331935" cy="117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89" y="2924926"/>
            <a:ext cx="1033322" cy="77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18" y="3815353"/>
            <a:ext cx="787400" cy="74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5416297" y="4505296"/>
            <a:ext cx="15415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2400" dirty="0" err="1" smtClean="0">
                <a:latin typeface="Times New Roman" pitchFamily="18" charset="0"/>
                <a:cs typeface="Times New Roman" pitchFamily="18" charset="0"/>
              </a:rPr>
              <a:t>HaptiHeart</a:t>
            </a:r>
            <a:endParaRPr kumimoji="0"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5543295" y="1970845"/>
            <a:ext cx="28460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2400" dirty="0" smtClean="0">
                <a:latin typeface="Times New Roman" pitchFamily="18" charset="0"/>
                <a:cs typeface="Times New Roman" pitchFamily="18" charset="0"/>
              </a:rPr>
              <a:t>Microphone with preamplifier</a:t>
            </a:r>
            <a:endParaRPr kumimoji="0"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66"/>
          <p:cNvSpPr txBox="1">
            <a:spLocks noChangeArrowheads="1"/>
          </p:cNvSpPr>
          <p:nvPr/>
        </p:nvSpPr>
        <p:spPr bwMode="auto">
          <a:xfrm>
            <a:off x="7378267" y="2771766"/>
            <a:ext cx="20222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2400" dirty="0" smtClean="0">
                <a:latin typeface="Times New Roman" pitchFamily="18" charset="0"/>
                <a:cs typeface="Times New Roman" pitchFamily="18" charset="0"/>
              </a:rPr>
              <a:t>Temperature sensor</a:t>
            </a:r>
            <a:endParaRPr kumimoji="0"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66"/>
          <p:cNvSpPr txBox="1">
            <a:spLocks noChangeArrowheads="1"/>
          </p:cNvSpPr>
          <p:nvPr/>
        </p:nvSpPr>
        <p:spPr bwMode="auto">
          <a:xfrm>
            <a:off x="1753019" y="1048692"/>
            <a:ext cx="16880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2400" dirty="0" err="1" smtClean="0">
                <a:latin typeface="Times New Roman" pitchFamily="18" charset="0"/>
                <a:cs typeface="Times New Roman" pitchFamily="18" charset="0"/>
              </a:rPr>
              <a:t>HaptiHeart</a:t>
            </a:r>
            <a:r>
              <a:rPr kumimoji="0" lang="en-US" altLang="ja-JP" sz="2400" dirty="0" smtClean="0">
                <a:latin typeface="Times New Roman" pitchFamily="18" charset="0"/>
                <a:cs typeface="Times New Roman" pitchFamily="18" charset="0"/>
              </a:rPr>
              <a:t> with sensors</a:t>
            </a:r>
            <a:endParaRPr kumimoji="0"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66"/>
          <p:cNvSpPr txBox="1">
            <a:spLocks noChangeArrowheads="1"/>
          </p:cNvSpPr>
          <p:nvPr/>
        </p:nvSpPr>
        <p:spPr bwMode="auto">
          <a:xfrm>
            <a:off x="4959622" y="1429409"/>
            <a:ext cx="1801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2400" dirty="0" smtClean="0">
                <a:latin typeface="Times New Roman" pitchFamily="18" charset="0"/>
                <a:cs typeface="Times New Roman" pitchFamily="18" charset="0"/>
              </a:rPr>
              <a:t>Touch panel</a:t>
            </a:r>
            <a:endParaRPr kumimoji="0"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86233" y="1628438"/>
            <a:ext cx="60499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Objectives and novelty: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Making user-to-user reflexology foot massage remotely through touch panel.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Enhancing not only health condition, but also social </a:t>
            </a:r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connection between people by means of remote massage.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Implementation: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Slipper-shaped massager with the DC servo and vibration motors to produce the haptic stimuli on the user’s foot.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Touchable application with image of partner’s footprint.  </a:t>
            </a:r>
            <a:endParaRPr lang="tr-TR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0" y="400705"/>
            <a:ext cx="9144000" cy="11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/>
              <a:t> </a:t>
            </a:r>
            <a:r>
              <a:rPr lang="en-US" sz="3200" b="1" dirty="0" err="1"/>
              <a:t>Foottager</a:t>
            </a:r>
            <a:r>
              <a:rPr lang="en-US" sz="3200" b="1" dirty="0"/>
              <a:t>: touch panel mediated footprint </a:t>
            </a:r>
            <a:r>
              <a:rPr lang="en-US" sz="3200" b="1" dirty="0" smtClean="0"/>
              <a:t>massager</a:t>
            </a:r>
            <a:endParaRPr lang="en-US" sz="3200" b="1" dirty="0"/>
          </a:p>
        </p:txBody>
      </p:sp>
      <p:pic>
        <p:nvPicPr>
          <p:cNvPr id="2054" name="Picture 33" descr="G:\Backup Dell\Work\Conferences\Haptics 2012\Demo\Image\Fottager app\Capture 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62" y="1880466"/>
            <a:ext cx="2678138" cy="44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81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0" y="2522529"/>
            <a:ext cx="9144000" cy="11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/>
              <a:t> </a:t>
            </a:r>
            <a:r>
              <a:rPr lang="en-US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Thank you!</a:t>
            </a:r>
            <a:endParaRPr lang="en-US" sz="4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407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 bwMode="auto">
          <a:xfrm>
            <a:off x="4429125" y="3919538"/>
            <a:ext cx="4500563" cy="270033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C9E4FF"/>
              </a:gs>
            </a:gsLst>
            <a:lin ang="5400000" scaled="1"/>
            <a:tileRect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667000" y="76200"/>
            <a:ext cx="601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pic>
        <p:nvPicPr>
          <p:cNvPr id="4100" name="Picture 3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52475" y="571500"/>
            <a:ext cx="774858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990000"/>
                </a:solidFill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Communication</a:t>
            </a:r>
            <a:r>
              <a:rPr lang="en-US" sz="24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is a process of transferring information (e.g., facts, thoughts, opinions, emotions) from one person to another.</a:t>
            </a:r>
          </a:p>
          <a:p>
            <a:pPr>
              <a:defRPr/>
            </a:pPr>
            <a:endParaRPr lang="en-GB" altLang="ja-JP" sz="800" b="1" dirty="0">
              <a:solidFill>
                <a:srgbClr val="99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>
              <a:defRPr/>
            </a:pPr>
            <a:r>
              <a:rPr lang="en-GB" altLang="ja-JP" sz="2400" b="1" dirty="0">
                <a:solidFill>
                  <a:srgbClr val="99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Channels of face-to-face communication:</a:t>
            </a:r>
          </a:p>
          <a:p>
            <a:pPr algn="just">
              <a:buClr>
                <a:srgbClr val="99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 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Verbal: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spoken words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prosodic features  (intonation, stress, pitch, loudness, etc.)</a:t>
            </a:r>
          </a:p>
          <a:p>
            <a:pPr algn="just">
              <a:buClr>
                <a:srgbClr val="99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 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Nonverbal: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gaze and eye movements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facial expressions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tints of facial skin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gestures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body postures</a:t>
            </a:r>
          </a:p>
          <a:p>
            <a:pPr marL="720000" algn="just">
              <a:buClr>
                <a:schemeClr val="accent6">
                  <a:lumMod val="75000"/>
                </a:schemeClr>
              </a:buClr>
              <a:buSzPct val="120000"/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Times New Roman" pitchFamily="18" charset="0"/>
                <a:ea typeface="ＭＳ 明朝" pitchFamily="49" charset="-128"/>
                <a:cs typeface="Times New Roman" pitchFamily="18" charset="0"/>
              </a:rPr>
              <a:t>	touch</a:t>
            </a: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4572000" y="4016375"/>
            <a:ext cx="4143375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“Emotion is what gives communication life. A conversation between emotionally involved partners is bright and lively, but a meeting without feeling is deadly dull.”</a:t>
            </a:r>
          </a:p>
          <a:p>
            <a:pPr algn="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Planalp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1999</a:t>
            </a:r>
          </a:p>
          <a:p>
            <a:pPr algn="just"/>
            <a:endParaRPr lang="en-US" altLang="ja-JP" sz="2000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667000" y="76200"/>
            <a:ext cx="601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/>
              <a:t>Problem statement</a:t>
            </a:r>
          </a:p>
        </p:txBody>
      </p:sp>
      <p:pic>
        <p:nvPicPr>
          <p:cNvPr id="5123" name="Picture 3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00063" y="857250"/>
            <a:ext cx="83200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990000"/>
                </a:solidFill>
                <a:ea typeface="ＭＳ 明朝" pitchFamily="17" charset="-128"/>
              </a:rPr>
              <a:t>Computer-mediated communication</a:t>
            </a:r>
            <a:r>
              <a:rPr lang="en-US" sz="2400">
                <a:ea typeface="ＭＳ 明朝" pitchFamily="17" charset="-128"/>
              </a:rPr>
              <a:t> </a:t>
            </a:r>
            <a:r>
              <a:rPr lang="en-US" sz="2000">
                <a:ea typeface="ＭＳ 明朝" pitchFamily="17" charset="-128"/>
              </a:rPr>
              <a:t>occur  via computer-mediated formats , such as e-mail, Instant Messenger, chat room, online 3D virtual world.</a:t>
            </a:r>
          </a:p>
        </p:txBody>
      </p:sp>
      <p:pic>
        <p:nvPicPr>
          <p:cNvPr id="5125" name="Picture 6"/>
          <p:cNvPicPr>
            <a:picLocks noChangeAspect="1"/>
          </p:cNvPicPr>
          <p:nvPr/>
        </p:nvPicPr>
        <p:blipFill>
          <a:blip r:embed="rId4" cstate="print"/>
          <a:srcRect l="45670" t="38635" r="35957" b="15958"/>
          <a:stretch>
            <a:fillRect/>
          </a:stretch>
        </p:blipFill>
        <p:spPr bwMode="auto">
          <a:xfrm>
            <a:off x="6858000" y="3929063"/>
            <a:ext cx="1638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Group 13"/>
          <p:cNvGrpSpPr>
            <a:grpSpLocks noChangeAspect="1"/>
          </p:cNvGrpSpPr>
          <p:nvPr/>
        </p:nvGrpSpPr>
        <p:grpSpPr bwMode="auto">
          <a:xfrm>
            <a:off x="7929563" y="4572000"/>
            <a:ext cx="1052512" cy="2000250"/>
            <a:chOff x="7643834" y="1485774"/>
            <a:chExt cx="1660601" cy="3157673"/>
          </a:xfrm>
        </p:grpSpPr>
        <p:pic>
          <p:nvPicPr>
            <p:cNvPr id="5138" name="Picture 9"/>
            <p:cNvPicPr>
              <a:picLocks noChangeAspect="1"/>
            </p:cNvPicPr>
            <p:nvPr/>
          </p:nvPicPr>
          <p:blipFill>
            <a:blip r:embed="rId5" cstate="print"/>
            <a:srcRect l="68504" t="90709" r="24409" b="5879"/>
            <a:stretch>
              <a:fillRect/>
            </a:stretch>
          </p:blipFill>
          <p:spPr bwMode="auto">
            <a:xfrm>
              <a:off x="7643834" y="4172835"/>
              <a:ext cx="1660601" cy="470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9" name="Picture 10"/>
            <p:cNvPicPr>
              <a:picLocks noChangeAspect="1"/>
            </p:cNvPicPr>
            <p:nvPr/>
          </p:nvPicPr>
          <p:blipFill>
            <a:blip r:embed="rId5" cstate="print"/>
            <a:srcRect l="68504" t="20998" r="24409" b="59213"/>
            <a:stretch>
              <a:fillRect/>
            </a:stretch>
          </p:blipFill>
          <p:spPr bwMode="auto">
            <a:xfrm>
              <a:off x="7643916" y="1485774"/>
              <a:ext cx="1660274" cy="2729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0063" y="1960563"/>
            <a:ext cx="5786437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990000"/>
                </a:solidFill>
                <a:ea typeface="ＭＳ Ｐゴシック" pitchFamily="34" charset="-128"/>
              </a:rPr>
              <a:t>With respect to emotional communication</a:t>
            </a:r>
            <a:r>
              <a:rPr lang="en-US" sz="2000" dirty="0">
                <a:ea typeface="ＭＳ Ｐゴシック" pitchFamily="34" charset="-128"/>
              </a:rPr>
              <a:t>, conventional mediated systems usually </a:t>
            </a:r>
          </a:p>
          <a:p>
            <a:pPr marL="457200" indent="-457200" algn="just">
              <a:buClr>
                <a:srgbClr val="99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2000" dirty="0">
                <a:ea typeface="ＭＳ Ｐゴシック" pitchFamily="34" charset="-128"/>
              </a:rPr>
              <a:t>support only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simple textual cues like emoticons or abbreviations</a:t>
            </a:r>
            <a:endParaRPr lang="en-US" sz="2000" dirty="0">
              <a:ea typeface="ＭＳ Ｐゴシック" pitchFamily="34" charset="-128"/>
            </a:endParaRPr>
          </a:p>
          <a:p>
            <a:pPr marL="457200" indent="-457200" algn="just">
              <a:buClr>
                <a:srgbClr val="99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lack visual emotional signals </a:t>
            </a:r>
            <a:r>
              <a:rPr lang="en-US" sz="2000" dirty="0">
                <a:ea typeface="ＭＳ Ｐゴシック" pitchFamily="34" charset="-128"/>
              </a:rPr>
              <a:t>such as facial expressions and gestures</a:t>
            </a:r>
          </a:p>
          <a:p>
            <a:pPr marL="457200" indent="-457200" algn="just">
              <a:buClr>
                <a:srgbClr val="99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2000" dirty="0">
                <a:ea typeface="ＭＳ Ｐゴシック" pitchFamily="34" charset="-128"/>
              </a:rPr>
              <a:t>support only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manual control </a:t>
            </a:r>
            <a:r>
              <a:rPr lang="en-US" sz="2000" dirty="0">
                <a:ea typeface="ＭＳ Ｐゴシック" pitchFamily="34" charset="-128"/>
              </a:rPr>
              <a:t>of expressiveness of graphical representations of users (avatars) </a:t>
            </a:r>
          </a:p>
          <a:p>
            <a:pPr marL="457200" indent="-457200" algn="just">
              <a:buClr>
                <a:srgbClr val="990000"/>
              </a:buClr>
              <a:buSzPct val="130000"/>
              <a:buFont typeface="Wingdings" pitchFamily="2" charset="2"/>
              <a:buChar char="ü"/>
              <a:defRPr/>
            </a:pPr>
            <a:r>
              <a:rPr lang="en-US" sz="2000" dirty="0">
                <a:ea typeface="ＭＳ Ｐゴシック" pitchFamily="34" charset="-128"/>
              </a:rPr>
              <a:t>completely </a:t>
            </a:r>
            <a:r>
              <a:rPr lang="en-US" sz="2000" dirty="0">
                <a:solidFill>
                  <a:srgbClr val="222268"/>
                </a:solidFill>
                <a:ea typeface="ＭＳ Ｐゴシック" pitchFamily="34" charset="-128"/>
              </a:rPr>
              <a:t>miss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sz="2000" dirty="0">
                <a:ea typeface="ＭＳ Ｐゴシック" pitchFamily="34" charset="-128"/>
              </a:rPr>
              <a:t>such important channel of social communication as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sense of touch</a:t>
            </a:r>
            <a:endParaRPr lang="en-GB" altLang="ja-JP" sz="2000" b="1" dirty="0">
              <a:solidFill>
                <a:srgbClr val="990000"/>
              </a:solidFill>
              <a:ea typeface="ＭＳ Ｐゴシック" pitchFamily="34" charset="-128"/>
            </a:endParaRPr>
          </a:p>
          <a:p>
            <a:pPr algn="just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5128" name="Group 19"/>
          <p:cNvGrpSpPr>
            <a:grpSpLocks/>
          </p:cNvGrpSpPr>
          <p:nvPr/>
        </p:nvGrpSpPr>
        <p:grpSpPr bwMode="auto">
          <a:xfrm>
            <a:off x="6643688" y="3733800"/>
            <a:ext cx="1655762" cy="338138"/>
            <a:chOff x="6845090" y="3876264"/>
            <a:chExt cx="1656000" cy="338554"/>
          </a:xfrm>
        </p:grpSpPr>
        <p:sp>
          <p:nvSpPr>
            <p:cNvPr id="5136" name="Rounded Rectangle 17"/>
            <p:cNvSpPr>
              <a:spLocks noChangeArrowheads="1"/>
            </p:cNvSpPr>
            <p:nvPr/>
          </p:nvSpPr>
          <p:spPr bwMode="auto">
            <a:xfrm>
              <a:off x="6845090" y="3926818"/>
              <a:ext cx="1656000" cy="216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/>
            </a:gradFill>
            <a:ln w="9525" algn="ctr">
              <a:solidFill>
                <a:srgbClr val="DCCAC2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37" name="TextBox 18"/>
            <p:cNvSpPr txBox="1">
              <a:spLocks noChangeArrowheads="1"/>
            </p:cNvSpPr>
            <p:nvPr/>
          </p:nvSpPr>
          <p:spPr bwMode="auto">
            <a:xfrm>
              <a:off x="7072330" y="3876264"/>
              <a:ext cx="121444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Second Life</a:t>
              </a:r>
            </a:p>
          </p:txBody>
        </p:sp>
      </p:grpSp>
      <p:grpSp>
        <p:nvGrpSpPr>
          <p:cNvPr id="5129" name="Group 28"/>
          <p:cNvGrpSpPr>
            <a:grpSpLocks noChangeAspect="1"/>
          </p:cNvGrpSpPr>
          <p:nvPr/>
        </p:nvGrpSpPr>
        <p:grpSpPr bwMode="auto">
          <a:xfrm>
            <a:off x="6572250" y="2071688"/>
            <a:ext cx="2371725" cy="1571625"/>
            <a:chOff x="5553084" y="2071678"/>
            <a:chExt cx="3019444" cy="2000264"/>
          </a:xfrm>
        </p:grpSpPr>
        <p:pic>
          <p:nvPicPr>
            <p:cNvPr id="5133" name="Picture 25"/>
            <p:cNvPicPr>
              <a:picLocks noChangeAspect="1"/>
            </p:cNvPicPr>
            <p:nvPr/>
          </p:nvPicPr>
          <p:blipFill>
            <a:blip r:embed="rId6" cstate="print"/>
            <a:srcRect t="29996" b="51994"/>
            <a:stretch>
              <a:fillRect/>
            </a:stretch>
          </p:blipFill>
          <p:spPr bwMode="auto">
            <a:xfrm>
              <a:off x="5553084" y="2500306"/>
              <a:ext cx="3018348" cy="62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 b="86989"/>
            <a:stretch>
              <a:fillRect/>
            </a:stretch>
          </p:blipFill>
          <p:spPr bwMode="auto">
            <a:xfrm>
              <a:off x="5554180" y="2071678"/>
              <a:ext cx="3018348" cy="46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5" name="Picture 27"/>
            <p:cNvPicPr>
              <a:picLocks noChangeAspect="1" noChangeArrowheads="1"/>
            </p:cNvPicPr>
            <p:nvPr/>
          </p:nvPicPr>
          <p:blipFill>
            <a:blip r:embed="rId6" cstate="print"/>
            <a:srcRect t="71991"/>
            <a:stretch>
              <a:fillRect/>
            </a:stretch>
          </p:blipFill>
          <p:spPr bwMode="auto">
            <a:xfrm>
              <a:off x="5554180" y="3078029"/>
              <a:ext cx="3018348" cy="99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30" name="Group 20"/>
          <p:cNvGrpSpPr>
            <a:grpSpLocks/>
          </p:cNvGrpSpPr>
          <p:nvPr/>
        </p:nvGrpSpPr>
        <p:grpSpPr bwMode="auto">
          <a:xfrm>
            <a:off x="6357938" y="1947863"/>
            <a:ext cx="1655762" cy="338137"/>
            <a:chOff x="6845090" y="3876264"/>
            <a:chExt cx="1656000" cy="338554"/>
          </a:xfrm>
        </p:grpSpPr>
        <p:sp>
          <p:nvSpPr>
            <p:cNvPr id="5131" name="Rounded Rectangle 21"/>
            <p:cNvSpPr>
              <a:spLocks noChangeArrowheads="1"/>
            </p:cNvSpPr>
            <p:nvPr/>
          </p:nvSpPr>
          <p:spPr bwMode="auto">
            <a:xfrm>
              <a:off x="6845090" y="3926818"/>
              <a:ext cx="1656000" cy="216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/>
            </a:gradFill>
            <a:ln w="9525" algn="ctr">
              <a:solidFill>
                <a:srgbClr val="DCCAC2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32" name="TextBox 22"/>
            <p:cNvSpPr txBox="1">
              <a:spLocks noChangeArrowheads="1"/>
            </p:cNvSpPr>
            <p:nvPr/>
          </p:nvSpPr>
          <p:spPr bwMode="auto">
            <a:xfrm>
              <a:off x="7072330" y="3876264"/>
              <a:ext cx="121444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Yahoo! 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/>
        </p:nvSpPr>
        <p:spPr bwMode="auto">
          <a:xfrm>
            <a:off x="2333339" y="1804965"/>
            <a:ext cx="4430713" cy="576263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C9E4FF"/>
              </a:gs>
            </a:gsLst>
            <a:lin ang="5400000" scaled="1"/>
            <a:tileRect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458813" y="974703"/>
            <a:ext cx="8501063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The philosophy behind </a:t>
            </a:r>
            <a:r>
              <a:rPr lang="en-US" altLang="ja-JP" sz="2400" b="1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iFeel_IM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!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(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ntelligent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for 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Feel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ing enhancement powered by affect sensitive 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nstant 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M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essenger) is </a:t>
            </a:r>
          </a:p>
          <a:p>
            <a:pPr algn="just">
              <a:spcBef>
                <a:spcPts val="600"/>
              </a:spcBef>
            </a:pP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                             “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 feel</a:t>
            </a:r>
            <a:r>
              <a:rPr lang="en-US" altLang="ja-JP" sz="2400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[therefore]</a:t>
            </a:r>
            <a:r>
              <a:rPr lang="en-US" altLang="ja-JP" sz="2400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sz="24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I am!</a:t>
            </a:r>
            <a:r>
              <a:rPr lang="en-US" altLang="ja-JP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”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2400" b="1" u="sng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Emotional </a:t>
            </a:r>
            <a:r>
              <a:rPr lang="en-US" sz="2400" b="1" u="sng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Telepresence</a:t>
            </a:r>
            <a:r>
              <a:rPr lang="en-US" sz="2400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, technology that lets users feel emotionally as if they were present and communicating at a remote physical location.</a:t>
            </a:r>
            <a:endParaRPr lang="en-US" altLang="ja-JP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785938" y="76200"/>
            <a:ext cx="7143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 dirty="0" err="1"/>
              <a:t>iFeel_IM</a:t>
            </a:r>
            <a:r>
              <a:rPr lang="en-US" altLang="ja-JP" sz="2400" b="1" dirty="0"/>
              <a:t>!: communication system with emotion </a:t>
            </a:r>
            <a:r>
              <a:rPr lang="en-US" altLang="ja-JP" sz="2400" b="1" dirty="0" err="1"/>
              <a:t>enchancing</a:t>
            </a:r>
            <a:r>
              <a:rPr lang="en-US" altLang="ja-JP" sz="2400" b="1" dirty="0"/>
              <a:t> garment </a:t>
            </a:r>
          </a:p>
        </p:txBody>
      </p:sp>
      <p:pic>
        <p:nvPicPr>
          <p:cNvPr id="7173" name="Picture 3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Dsc_0649 paper.jpg"/>
          <p:cNvPicPr>
            <a:picLocks noChangeAspect="1"/>
          </p:cNvPicPr>
          <p:nvPr/>
        </p:nvPicPr>
        <p:blipFill>
          <a:blip r:embed="rId4" cstate="print"/>
          <a:srcRect l="18353" t="6076" r="15906" b="19443"/>
          <a:stretch>
            <a:fillRect/>
          </a:stretch>
        </p:blipFill>
        <p:spPr bwMode="auto">
          <a:xfrm>
            <a:off x="5448312" y="4810125"/>
            <a:ext cx="2692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9" descr="Dsc_0585 paper cro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57" y="3590925"/>
            <a:ext cx="2714625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eft-Right Arrow 12"/>
          <p:cNvSpPr/>
          <p:nvPr/>
        </p:nvSpPr>
        <p:spPr>
          <a:xfrm>
            <a:off x="4000496" y="5286388"/>
            <a:ext cx="1357322" cy="714380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9" name="Picture 6" descr="Avatar togeth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6267" y="3451901"/>
            <a:ext cx="2233609" cy="13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5414" y="5619780"/>
            <a:ext cx="2336787" cy="11691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Picture 29" descr="iFeelIM pictures\shame-joy5.png"/>
          <p:cNvPicPr>
            <a:picLocks noChangeAspect="1" noChangeArrowheads="1"/>
          </p:cNvPicPr>
          <p:nvPr/>
        </p:nvPicPr>
        <p:blipFill>
          <a:blip r:embed="rId8" cstate="print"/>
          <a:srcRect l="24579" t="-1137" r="23479" b="33728"/>
          <a:stretch>
            <a:fillRect/>
          </a:stretch>
        </p:blipFill>
        <p:spPr bwMode="auto">
          <a:xfrm>
            <a:off x="3513123" y="3867156"/>
            <a:ext cx="1716111" cy="130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71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00063" y="76200"/>
            <a:ext cx="7758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b="1">
                <a:solidFill>
                  <a:srgbClr val="990000"/>
                </a:solidFill>
              </a:rPr>
              <a:t>Architecture of iFeel_IM!</a:t>
            </a:r>
          </a:p>
        </p:txBody>
      </p:sp>
      <p:pic>
        <p:nvPicPr>
          <p:cNvPr id="8195" name="Picture 3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8" descr="Dsc_0649 paper.jpg"/>
          <p:cNvPicPr>
            <a:picLocks noChangeAspect="1"/>
          </p:cNvPicPr>
          <p:nvPr/>
        </p:nvPicPr>
        <p:blipFill>
          <a:blip r:embed="rId4" cstate="print"/>
          <a:srcRect l="18353" t="6076" r="15906" b="19443"/>
          <a:stretch>
            <a:fillRect/>
          </a:stretch>
        </p:blipFill>
        <p:spPr bwMode="auto">
          <a:xfrm>
            <a:off x="6357938" y="2452688"/>
            <a:ext cx="20002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9" descr="Dsc_0585 paper cro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2460625"/>
            <a:ext cx="20002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7"/>
          <p:cNvSpPr txBox="1">
            <a:spLocks noChangeAspect="1" noChangeArrowheads="1"/>
          </p:cNvSpPr>
          <p:nvPr/>
        </p:nvSpPr>
        <p:spPr bwMode="auto">
          <a:xfrm>
            <a:off x="857250" y="6385234"/>
            <a:ext cx="77152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0" hangingPunct="0"/>
            <a:r>
              <a:rPr lang="en-US" altLang="ja-JP" sz="12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      </a:t>
            </a:r>
            <a:r>
              <a:rPr lang="en-US" altLang="ja-JP" sz="1600" b="1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HaptiHeart</a:t>
            </a:r>
            <a:r>
              <a:rPr lang="en-US" altLang="ja-JP" sz="16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                    </a:t>
            </a:r>
            <a:r>
              <a:rPr lang="en-US" altLang="ja-JP" sz="1600" b="1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HaptiHug</a:t>
            </a:r>
            <a:r>
              <a:rPr lang="en-US" altLang="ja-JP" sz="16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          </a:t>
            </a:r>
            <a:r>
              <a:rPr lang="en-US" altLang="ja-JP" sz="1600" b="1" dirty="0" smtClean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</a:t>
            </a:r>
            <a:r>
              <a:rPr lang="en-US" altLang="ja-JP" sz="1600" b="1" dirty="0" err="1" smtClean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HaptiTickler</a:t>
            </a:r>
            <a:r>
              <a:rPr lang="en-US" altLang="ja-JP" sz="1600" b="1" dirty="0" smtClean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              </a:t>
            </a:r>
            <a:r>
              <a:rPr lang="en-US" altLang="ja-JP" sz="1600" b="1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HaptiBatterfly</a:t>
            </a:r>
            <a:endParaRPr lang="en-US" altLang="ja-JP" sz="1600" b="1" dirty="0">
              <a:solidFill>
                <a:srgbClr val="990000"/>
              </a:solidFill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8199" name="Picture 8" descr="..\..\Video\Siggraph 2009. Premiere Projects\iFeelIM pictures\HeartBack copy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11189" t="4802" r="13676" b="8293"/>
          <a:stretch>
            <a:fillRect/>
          </a:stretch>
        </p:blipFill>
        <p:spPr bwMode="auto">
          <a:xfrm>
            <a:off x="1736725" y="5556559"/>
            <a:ext cx="8191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9" descr="..\..\Video\Siggraph 2009. Premiere Projects\iFeelIM pictures\HeartFront copy.jpg"/>
          <p:cNvPicPr preferRelativeResize="0">
            <a:picLocks noChangeAspect="1" noChangeArrowheads="1"/>
          </p:cNvPicPr>
          <p:nvPr/>
        </p:nvPicPr>
        <p:blipFill>
          <a:blip r:embed="rId7" cstate="print"/>
          <a:srcRect l="5508" t="4158" r="6137" b="6902"/>
          <a:stretch>
            <a:fillRect/>
          </a:stretch>
        </p:blipFill>
        <p:spPr bwMode="auto">
          <a:xfrm>
            <a:off x="857250" y="5594659"/>
            <a:ext cx="8794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0" descr="..\..\Video\Siggraph 2009. Premiere Projects\iFeelIM pictures\Hug copy1.jpg"/>
          <p:cNvPicPr preferRelativeResize="0">
            <a:picLocks noChangeAspect="1" noChangeArrowheads="1"/>
          </p:cNvPicPr>
          <p:nvPr/>
        </p:nvPicPr>
        <p:blipFill>
          <a:blip r:embed="rId8" cstate="print"/>
          <a:srcRect t="15536" b="3770"/>
          <a:stretch>
            <a:fillRect/>
          </a:stretch>
        </p:blipFill>
        <p:spPr bwMode="auto">
          <a:xfrm>
            <a:off x="2857500" y="5542271"/>
            <a:ext cx="2055813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1" descr="..\..\Video\Siggraph 2009. Premiere Projects\iFeelIM pictures\Driver copy.jpg"/>
          <p:cNvPicPr preferRelativeResize="0">
            <a:picLocks noChangeAspect="1" noChangeArrowheads="1"/>
          </p:cNvPicPr>
          <p:nvPr/>
        </p:nvPicPr>
        <p:blipFill>
          <a:blip r:embed="rId9" cstate="print"/>
          <a:srcRect l="9116" t="6749" r="8647" b="3477"/>
          <a:stretch>
            <a:fillRect/>
          </a:stretch>
        </p:blipFill>
        <p:spPr bwMode="auto">
          <a:xfrm>
            <a:off x="2143125" y="4357688"/>
            <a:ext cx="6461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7" descr="..\Fig\ACII09 photo\Butterfly_back.jpg"/>
          <p:cNvPicPr preferRelativeResize="0">
            <a:picLocks noChangeAspect="1" noChangeArrowheads="1"/>
          </p:cNvPicPr>
          <p:nvPr/>
        </p:nvPicPr>
        <p:blipFill>
          <a:blip r:embed="rId10" cstate="print"/>
          <a:srcRect l="3973" t="10925" r="3311" b="5556"/>
          <a:stretch>
            <a:fillRect/>
          </a:stretch>
        </p:blipFill>
        <p:spPr bwMode="auto">
          <a:xfrm>
            <a:off x="7643813" y="5575609"/>
            <a:ext cx="1023937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8" descr="..\Fig\ACII09 photo\Butterfly_front.jpg"/>
          <p:cNvPicPr preferRelativeResize="0">
            <a:picLocks noChangeAspect="1" noChangeArrowheads="1"/>
          </p:cNvPicPr>
          <p:nvPr/>
        </p:nvPicPr>
        <p:blipFill>
          <a:blip r:embed="rId11" cstate="print"/>
          <a:srcRect t="7262" r="5000" b="6836"/>
          <a:stretch>
            <a:fillRect/>
          </a:stretch>
        </p:blipFill>
        <p:spPr bwMode="auto">
          <a:xfrm>
            <a:off x="6429375" y="5562909"/>
            <a:ext cx="10541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9" descr="..\Fig\ACII09 photo\HaptiTickler.jpg"/>
          <p:cNvPicPr preferRelativeResize="0">
            <a:picLocks noChangeAspect="1" noChangeArrowheads="1"/>
          </p:cNvPicPr>
          <p:nvPr/>
        </p:nvPicPr>
        <p:blipFill>
          <a:blip r:embed="rId12" cstate="print"/>
          <a:srcRect l="20744" t="6989" r="22208" b="5592"/>
          <a:stretch>
            <a:fillRect/>
          </a:stretch>
        </p:blipFill>
        <p:spPr bwMode="auto">
          <a:xfrm>
            <a:off x="5307013" y="5599421"/>
            <a:ext cx="336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20" descr="..\Fig\ACII09 photo\HaptiShiever.jpg"/>
          <p:cNvPicPr preferRelativeResize="0">
            <a:picLocks noChangeAspect="1" noChangeArrowheads="1"/>
          </p:cNvPicPr>
          <p:nvPr/>
        </p:nvPicPr>
        <p:blipFill>
          <a:blip r:embed="rId13" cstate="print"/>
          <a:srcRect l="4350" t="8586" r="6859" b="7120"/>
          <a:stretch>
            <a:fillRect/>
          </a:stretch>
        </p:blipFill>
        <p:spPr bwMode="auto">
          <a:xfrm>
            <a:off x="5643563" y="4468813"/>
            <a:ext cx="8858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21" descr="..\Fig\ACII09 photo\HaptiShiever_back.jpg"/>
          <p:cNvPicPr preferRelativeResize="0">
            <a:picLocks noChangeAspect="1" noChangeArrowheads="1"/>
          </p:cNvPicPr>
          <p:nvPr/>
        </p:nvPicPr>
        <p:blipFill>
          <a:blip r:embed="rId14" cstate="print"/>
          <a:srcRect l="6271" t="5754" r="3136" b="8221"/>
          <a:stretch>
            <a:fillRect/>
          </a:stretch>
        </p:blipFill>
        <p:spPr bwMode="auto">
          <a:xfrm>
            <a:off x="6711950" y="4468813"/>
            <a:ext cx="92868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Text Box 22"/>
          <p:cNvSpPr txBox="1">
            <a:spLocks noChangeArrowheads="1"/>
          </p:cNvSpPr>
          <p:nvPr/>
        </p:nvSpPr>
        <p:spPr bwMode="auto">
          <a:xfrm>
            <a:off x="4857750" y="4143375"/>
            <a:ext cx="34290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0" hangingPunct="0"/>
            <a:r>
              <a:rPr lang="en-US" altLang="ja-JP" sz="1600" b="1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HaptiTemper</a:t>
            </a:r>
            <a:r>
              <a:rPr lang="en-US" altLang="ja-JP" sz="1600" b="1" dirty="0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and </a:t>
            </a:r>
            <a:r>
              <a:rPr lang="en-US" altLang="ja-JP" sz="1600" b="1" dirty="0" err="1">
                <a:solidFill>
                  <a:srgbClr val="99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HaptiShiver</a:t>
            </a:r>
            <a:endParaRPr lang="en-US" altLang="ja-JP" sz="1600" b="1" dirty="0">
              <a:solidFill>
                <a:srgbClr val="990000"/>
              </a:solidFill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8209" name="Picture 25" descr="D:\Work\Conferences\Video\Siggraph 2009. Premiere Projects\iFeelIM pictures\Server.t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16788" y="1116013"/>
            <a:ext cx="79057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6"/>
          <p:cNvSpPr>
            <a:spLocks noChangeAspect="1" noChangeArrowheads="1"/>
          </p:cNvSpPr>
          <p:nvPr/>
        </p:nvSpPr>
        <p:spPr bwMode="auto">
          <a:xfrm>
            <a:off x="3073400" y="825500"/>
            <a:ext cx="3240088" cy="15906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grpSp>
        <p:nvGrpSpPr>
          <p:cNvPr id="8211" name="Group 27"/>
          <p:cNvGrpSpPr>
            <a:grpSpLocks noChangeAspect="1"/>
          </p:cNvGrpSpPr>
          <p:nvPr/>
        </p:nvGrpSpPr>
        <p:grpSpPr bwMode="auto">
          <a:xfrm>
            <a:off x="3163888" y="912813"/>
            <a:ext cx="3059112" cy="1398587"/>
            <a:chOff x="3053" y="3485"/>
            <a:chExt cx="4420" cy="2022"/>
          </a:xfrm>
        </p:grpSpPr>
        <p:pic>
          <p:nvPicPr>
            <p:cNvPr id="8244" name="Picture 28" descr="iFeelIM pictures\hug_023.png"/>
            <p:cNvPicPr>
              <a:picLocks noChangeAspect="1" noChangeArrowheads="1"/>
            </p:cNvPicPr>
            <p:nvPr/>
          </p:nvPicPr>
          <p:blipFill>
            <a:blip r:embed="rId16" cstate="print"/>
            <a:srcRect l="30911" t="14523" r="51129" b="49203"/>
            <a:stretch>
              <a:fillRect/>
            </a:stretch>
          </p:blipFill>
          <p:spPr bwMode="auto">
            <a:xfrm>
              <a:off x="5791" y="3513"/>
              <a:ext cx="1682" cy="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45" name="Picture 29" descr="iFeelIM pictures\shame-joy5.png"/>
            <p:cNvPicPr>
              <a:picLocks noChangeAspect="1" noChangeArrowheads="1"/>
            </p:cNvPicPr>
            <p:nvPr/>
          </p:nvPicPr>
          <p:blipFill>
            <a:blip r:embed="rId17" cstate="print"/>
            <a:srcRect l="24579" t="-1137" r="23479" b="33728"/>
            <a:stretch>
              <a:fillRect/>
            </a:stretch>
          </p:blipFill>
          <p:spPr bwMode="auto">
            <a:xfrm>
              <a:off x="3053" y="3485"/>
              <a:ext cx="2655" cy="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12" name="Text Box 32"/>
          <p:cNvSpPr txBox="1">
            <a:spLocks noChangeAspect="1" noChangeArrowheads="1"/>
          </p:cNvSpPr>
          <p:nvPr/>
        </p:nvSpPr>
        <p:spPr bwMode="auto">
          <a:xfrm>
            <a:off x="6432550" y="1263650"/>
            <a:ext cx="9969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0" hangingPunct="0"/>
            <a:r>
              <a:rPr lang="en-US" altLang="ja-JP" sz="1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chat text</a:t>
            </a:r>
          </a:p>
        </p:txBody>
      </p:sp>
      <p:sp>
        <p:nvSpPr>
          <p:cNvPr id="39" name="AutoShape 34"/>
          <p:cNvSpPr>
            <a:spLocks noChangeAspect="1" noChangeArrowheads="1"/>
          </p:cNvSpPr>
          <p:nvPr/>
        </p:nvSpPr>
        <p:spPr bwMode="auto">
          <a:xfrm>
            <a:off x="3314678" y="663575"/>
            <a:ext cx="2741612" cy="24923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8214" name="Text Box 35"/>
          <p:cNvSpPr txBox="1">
            <a:spLocks noChangeAspect="1" noChangeArrowheads="1"/>
          </p:cNvSpPr>
          <p:nvPr/>
        </p:nvSpPr>
        <p:spPr bwMode="auto">
          <a:xfrm>
            <a:off x="3563915" y="714375"/>
            <a:ext cx="26574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eaLnBrk="0" hangingPunct="0">
              <a:lnSpc>
                <a:spcPct val="72000"/>
              </a:lnSpc>
            </a:pPr>
            <a:r>
              <a:rPr lang="en-US" altLang="ja-JP" sz="16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3D world Second Life</a:t>
            </a:r>
          </a:p>
        </p:txBody>
      </p:sp>
      <p:sp>
        <p:nvSpPr>
          <p:cNvPr id="8215" name="Rectangle 37"/>
          <p:cNvSpPr>
            <a:spLocks noChangeAspect="1" noChangeArrowheads="1"/>
          </p:cNvSpPr>
          <p:nvPr/>
        </p:nvSpPr>
        <p:spPr bwMode="auto">
          <a:xfrm>
            <a:off x="6429375" y="1598613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emotion: intensity</a:t>
            </a:r>
            <a:endParaRPr lang="en-US" sz="1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8216" name="Picture 38" descr="j04316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85088" y="1758950"/>
            <a:ext cx="544512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AutoShape 40"/>
          <p:cNvSpPr>
            <a:spLocks noChangeAspect="1" noChangeArrowheads="1"/>
          </p:cNvSpPr>
          <p:nvPr/>
        </p:nvSpPr>
        <p:spPr bwMode="auto">
          <a:xfrm>
            <a:off x="6735763" y="357188"/>
            <a:ext cx="1909762" cy="83026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8218" name="Text Box 41"/>
          <p:cNvSpPr txBox="1">
            <a:spLocks noChangeAspect="1" noChangeArrowheads="1"/>
          </p:cNvSpPr>
          <p:nvPr/>
        </p:nvSpPr>
        <p:spPr bwMode="auto">
          <a:xfrm>
            <a:off x="6735763" y="368300"/>
            <a:ext cx="19097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0" hangingPunct="0"/>
            <a:r>
              <a:rPr lang="de-DE" altLang="ja-JP" sz="16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Web-based interface of Affect Analysis Model</a:t>
            </a:r>
          </a:p>
        </p:txBody>
      </p:sp>
      <p:sp>
        <p:nvSpPr>
          <p:cNvPr id="63" name="AutoShape 26"/>
          <p:cNvSpPr>
            <a:spLocks noChangeArrowheads="1"/>
          </p:cNvSpPr>
          <p:nvPr/>
        </p:nvSpPr>
        <p:spPr bwMode="auto">
          <a:xfrm>
            <a:off x="2928938" y="2838450"/>
            <a:ext cx="3492500" cy="1223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64" name="AutoShape 34"/>
          <p:cNvSpPr>
            <a:spLocks noChangeArrowheads="1"/>
          </p:cNvSpPr>
          <p:nvPr/>
        </p:nvSpPr>
        <p:spPr bwMode="auto">
          <a:xfrm>
            <a:off x="3713163" y="2714625"/>
            <a:ext cx="1871662" cy="249238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8221" name="Text Box 35"/>
          <p:cNvSpPr txBox="1">
            <a:spLocks noChangeAspect="1" noChangeArrowheads="1"/>
          </p:cNvSpPr>
          <p:nvPr/>
        </p:nvSpPr>
        <p:spPr bwMode="auto">
          <a:xfrm>
            <a:off x="3905250" y="2765425"/>
            <a:ext cx="17383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eaLnBrk="0" hangingPunct="0">
              <a:lnSpc>
                <a:spcPct val="72000"/>
              </a:lnSpc>
            </a:pPr>
            <a:r>
              <a:rPr lang="en-US" altLang="ja-JP" sz="16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PC of each user</a:t>
            </a:r>
          </a:p>
        </p:txBody>
      </p:sp>
      <p:sp>
        <p:nvSpPr>
          <p:cNvPr id="66" name="Folded Corner 65"/>
          <p:cNvSpPr/>
          <p:nvPr/>
        </p:nvSpPr>
        <p:spPr bwMode="auto">
          <a:xfrm>
            <a:off x="3136900" y="3071813"/>
            <a:ext cx="900113" cy="503237"/>
          </a:xfrm>
          <a:prstGeom prst="foldedCorner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68" name="AutoShape 26"/>
          <p:cNvSpPr>
            <a:spLocks noChangeArrowheads="1"/>
          </p:cNvSpPr>
          <p:nvPr/>
        </p:nvSpPr>
        <p:spPr bwMode="auto">
          <a:xfrm>
            <a:off x="4595813" y="3071813"/>
            <a:ext cx="1547812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8224" name="Rectangle 37"/>
          <p:cNvSpPr>
            <a:spLocks noChangeAspect="1" noChangeArrowheads="1"/>
          </p:cNvSpPr>
          <p:nvPr/>
        </p:nvSpPr>
        <p:spPr bwMode="auto">
          <a:xfrm>
            <a:off x="3214688" y="3071813"/>
            <a:ext cx="714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Chat log file   </a:t>
            </a:r>
            <a:endParaRPr lang="en-US" sz="1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8225" name="Rectangle 37"/>
          <p:cNvSpPr>
            <a:spLocks noChangeAspect="1" noChangeArrowheads="1"/>
          </p:cNvSpPr>
          <p:nvPr/>
        </p:nvSpPr>
        <p:spPr bwMode="auto">
          <a:xfrm>
            <a:off x="4667250" y="3071813"/>
            <a:ext cx="1428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Haptic Devices Controller  </a:t>
            </a:r>
            <a:endParaRPr lang="en-US" sz="1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>
            <a:off x="2928938" y="3786188"/>
            <a:ext cx="3500437" cy="1587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27" name="Rectangle 37"/>
          <p:cNvSpPr>
            <a:spLocks noChangeAspect="1" noChangeArrowheads="1"/>
          </p:cNvSpPr>
          <p:nvPr/>
        </p:nvSpPr>
        <p:spPr bwMode="auto">
          <a:xfrm>
            <a:off x="4000500" y="3763963"/>
            <a:ext cx="142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D/A</a:t>
            </a:r>
            <a:endParaRPr lang="en-US" sz="1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cxnSp>
        <p:nvCxnSpPr>
          <p:cNvPr id="78" name="Straight Arrow Connector 77"/>
          <p:cNvCxnSpPr>
            <a:stCxn id="66" idx="3"/>
            <a:endCxn id="68" idx="1"/>
          </p:cNvCxnSpPr>
          <p:nvPr/>
        </p:nvCxnSpPr>
        <p:spPr bwMode="auto">
          <a:xfrm>
            <a:off x="4037013" y="3324225"/>
            <a:ext cx="558800" cy="15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0" name="Straight Arrow Connector 79"/>
          <p:cNvCxnSpPr/>
          <p:nvPr/>
        </p:nvCxnSpPr>
        <p:spPr bwMode="auto">
          <a:xfrm flipV="1">
            <a:off x="3000375" y="2473325"/>
            <a:ext cx="500063" cy="28575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>
            <a:off x="5857875" y="2473325"/>
            <a:ext cx="500063" cy="28575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6357938" y="1544638"/>
            <a:ext cx="936625" cy="15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 flipH="1">
            <a:off x="6357938" y="2114550"/>
            <a:ext cx="936625" cy="15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rot="5400000">
            <a:off x="5322094" y="3679031"/>
            <a:ext cx="215900" cy="15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234" name="Rectangle 37"/>
          <p:cNvSpPr>
            <a:spLocks noChangeArrowheads="1"/>
          </p:cNvSpPr>
          <p:nvPr/>
        </p:nvSpPr>
        <p:spPr bwMode="auto">
          <a:xfrm>
            <a:off x="1500188" y="4262438"/>
            <a:ext cx="714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Driver box</a:t>
            </a:r>
            <a:endParaRPr lang="en-US" sz="1400" b="1" dirty="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 bwMode="auto">
          <a:xfrm flipV="1">
            <a:off x="2857500" y="4071938"/>
            <a:ext cx="500063" cy="28575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1701800" y="5286375"/>
            <a:ext cx="5878513" cy="158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 rot="5400000">
            <a:off x="2249488" y="5108575"/>
            <a:ext cx="357188" cy="1587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rot="5400000">
            <a:off x="1551782" y="5447506"/>
            <a:ext cx="323850" cy="15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8" name="Straight Arrow Connector 97"/>
          <p:cNvCxnSpPr/>
          <p:nvPr/>
        </p:nvCxnSpPr>
        <p:spPr bwMode="auto">
          <a:xfrm rot="5400000">
            <a:off x="3766344" y="5447506"/>
            <a:ext cx="323850" cy="15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rot="5400000">
            <a:off x="5480844" y="5447506"/>
            <a:ext cx="323850" cy="15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8241" name="Picture 19" descr="..\Fig\ACII09 photo\HaptiTickler.jpg"/>
          <p:cNvPicPr preferRelativeResize="0">
            <a:picLocks noChangeAspect="1" noChangeArrowheads="1"/>
          </p:cNvPicPr>
          <p:nvPr/>
        </p:nvPicPr>
        <p:blipFill>
          <a:blip r:embed="rId12" cstate="print"/>
          <a:srcRect l="20744" t="6989" r="22208" b="5592"/>
          <a:stretch>
            <a:fillRect/>
          </a:stretch>
        </p:blipFill>
        <p:spPr bwMode="auto">
          <a:xfrm>
            <a:off x="5664200" y="5599421"/>
            <a:ext cx="336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1" name="Straight Arrow Connector 100"/>
          <p:cNvCxnSpPr/>
          <p:nvPr/>
        </p:nvCxnSpPr>
        <p:spPr bwMode="auto">
          <a:xfrm rot="5400000">
            <a:off x="7409657" y="5447506"/>
            <a:ext cx="323850" cy="158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2" name="Straight Arrow Connector 101"/>
          <p:cNvCxnSpPr/>
          <p:nvPr/>
        </p:nvCxnSpPr>
        <p:spPr bwMode="auto">
          <a:xfrm rot="16200000" flipV="1">
            <a:off x="6480969" y="5123656"/>
            <a:ext cx="323850" cy="15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147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42938" y="76200"/>
            <a:ext cx="8043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>
                <a:latin typeface="Times New Roman" pitchFamily="18" charset="0"/>
                <a:cs typeface="Times New Roman" pitchFamily="18" charset="0"/>
              </a:rPr>
              <a:t>Affect Analysis Model: recognition of emotions from text</a:t>
            </a:r>
          </a:p>
        </p:txBody>
      </p:sp>
      <p:pic>
        <p:nvPicPr>
          <p:cNvPr id="9219" name="Picture 3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742950" y="2049463"/>
            <a:ext cx="2890838" cy="10604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indent="4763"/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Test for emoticons, abbreviations, acronyms, interjections, “?” and “!” marks, repeated punctuation and capital letters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704975" y="914400"/>
            <a:ext cx="1296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Sentence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754063" y="3549650"/>
            <a:ext cx="1366837" cy="8159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Estimation of  resulting emotion state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2336800" y="3549650"/>
            <a:ext cx="1296988" cy="8159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indent="19050"/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Sentence pre-processing for parser</a:t>
            </a: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609600" y="1603375"/>
            <a:ext cx="32400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altLang="ja-JP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Symbolic cue analysis module</a:t>
            </a:r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609600" y="1597025"/>
            <a:ext cx="3168650" cy="2911475"/>
          </a:xfrm>
          <a:prstGeom prst="rect">
            <a:avLst/>
          </a:prstGeom>
          <a:noFill/>
          <a:ln w="19050">
            <a:solidFill>
              <a:srgbClr val="333399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041400" y="3138488"/>
            <a:ext cx="2520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ja-JP" sz="1400">
                <a:latin typeface="Times New Roman" pitchFamily="18" charset="0"/>
                <a:cs typeface="Times New Roman" pitchFamily="18" charset="0"/>
              </a:rPr>
              <a:t>  Emoticon or em abbr.         </a:t>
            </a:r>
          </a:p>
          <a:p>
            <a:pPr>
              <a:lnSpc>
                <a:spcPct val="50000"/>
              </a:lnSpc>
            </a:pPr>
            <a:r>
              <a:rPr lang="en-US" altLang="ja-JP" sz="1400">
                <a:latin typeface="Times New Roman" pitchFamily="18" charset="0"/>
                <a:cs typeface="Times New Roman" pitchFamily="18" charset="0"/>
              </a:rPr>
              <a:t>   “yes”                           “no”</a:t>
            </a: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3105150" y="5257800"/>
            <a:ext cx="1981200" cy="9969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D6A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Sentence annotated by emotion</a:t>
            </a:r>
            <a:endParaRPr lang="en-US" altLang="ja-JP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8" name="Line 13"/>
          <p:cNvSpPr>
            <a:spLocks noChangeShapeType="1"/>
          </p:cNvSpPr>
          <p:nvPr/>
        </p:nvSpPr>
        <p:spPr bwMode="auto">
          <a:xfrm>
            <a:off x="1058863" y="5588000"/>
            <a:ext cx="20335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1066800" y="5262563"/>
            <a:ext cx="6642100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altLang="ja-JP" sz="1400">
                <a:latin typeface="Times New Roman" pitchFamily="18" charset="0"/>
                <a:cs typeface="Times New Roman" pitchFamily="18" charset="0"/>
              </a:rPr>
              <a:t>emotion category: intensity                                                    emotion category: intensity</a:t>
            </a:r>
          </a:p>
          <a:p>
            <a:endParaRPr lang="en-US" altLang="ja-JP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0" name="Text Box 15"/>
          <p:cNvSpPr txBox="1">
            <a:spLocks noChangeArrowheads="1"/>
          </p:cNvSpPr>
          <p:nvPr/>
        </p:nvSpPr>
        <p:spPr bwMode="auto">
          <a:xfrm>
            <a:off x="4103688" y="2674938"/>
            <a:ext cx="21939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Syntactical structure analysis module</a:t>
            </a:r>
          </a:p>
        </p:txBody>
      </p:sp>
      <p:sp>
        <p:nvSpPr>
          <p:cNvPr id="9231" name="Rectangle 16"/>
          <p:cNvSpPr>
            <a:spLocks noChangeArrowheads="1"/>
          </p:cNvSpPr>
          <p:nvPr/>
        </p:nvSpPr>
        <p:spPr bwMode="auto">
          <a:xfrm>
            <a:off x="4095750" y="2667000"/>
            <a:ext cx="2209800" cy="2417763"/>
          </a:xfrm>
          <a:prstGeom prst="rect">
            <a:avLst/>
          </a:prstGeom>
          <a:noFill/>
          <a:ln w="19050">
            <a:solidFill>
              <a:srgbClr val="333399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2" name="Text Box 17"/>
          <p:cNvSpPr txBox="1">
            <a:spLocks noChangeArrowheads="1"/>
          </p:cNvSpPr>
          <p:nvPr/>
        </p:nvSpPr>
        <p:spPr bwMode="auto">
          <a:xfrm>
            <a:off x="4229100" y="3482975"/>
            <a:ext cx="1943100" cy="327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Stanford Parser</a:t>
            </a:r>
          </a:p>
        </p:txBody>
      </p:sp>
      <p:sp>
        <p:nvSpPr>
          <p:cNvPr id="9233" name="Text Box 18"/>
          <p:cNvSpPr txBox="1">
            <a:spLocks noChangeArrowheads="1"/>
          </p:cNvSpPr>
          <p:nvPr/>
        </p:nvSpPr>
        <p:spPr bwMode="auto">
          <a:xfrm>
            <a:off x="4210050" y="4370388"/>
            <a:ext cx="1943100" cy="5715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Parser output processing</a:t>
            </a:r>
          </a:p>
        </p:txBody>
      </p:sp>
      <p:sp>
        <p:nvSpPr>
          <p:cNvPr id="9234" name="Text Box 19"/>
          <p:cNvSpPr txBox="1">
            <a:spLocks noChangeArrowheads="1"/>
          </p:cNvSpPr>
          <p:nvPr/>
        </p:nvSpPr>
        <p:spPr bwMode="auto">
          <a:xfrm>
            <a:off x="4521200" y="3905250"/>
            <a:ext cx="1727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altLang="ja-JP" sz="1400">
                <a:latin typeface="Times New Roman" pitchFamily="18" charset="0"/>
                <a:cs typeface="Times New Roman" pitchFamily="18" charset="0"/>
              </a:rPr>
              <a:t>output of the parser</a:t>
            </a:r>
          </a:p>
        </p:txBody>
      </p:sp>
      <p:sp>
        <p:nvSpPr>
          <p:cNvPr id="9235" name="Text Box 20"/>
          <p:cNvSpPr txBox="1">
            <a:spLocks noChangeArrowheads="1"/>
          </p:cNvSpPr>
          <p:nvPr/>
        </p:nvSpPr>
        <p:spPr bwMode="auto">
          <a:xfrm>
            <a:off x="6805613" y="1485900"/>
            <a:ext cx="1798637" cy="6921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Word-level analysis module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659563" y="1341438"/>
            <a:ext cx="2103437" cy="1008062"/>
          </a:xfrm>
          <a:prstGeom prst="rect">
            <a:avLst/>
          </a:prstGeom>
          <a:noFill/>
          <a:ln w="19050">
            <a:solidFill>
              <a:srgbClr val="333399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7" name="Line 22"/>
          <p:cNvSpPr>
            <a:spLocks noChangeShapeType="1"/>
          </p:cNvSpPr>
          <p:nvPr/>
        </p:nvSpPr>
        <p:spPr bwMode="auto">
          <a:xfrm>
            <a:off x="7739063" y="2174875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8" name="Line 23"/>
          <p:cNvSpPr>
            <a:spLocks noChangeShapeType="1"/>
          </p:cNvSpPr>
          <p:nvPr/>
        </p:nvSpPr>
        <p:spPr bwMode="auto">
          <a:xfrm>
            <a:off x="7739063" y="35433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9" name="Line 24"/>
          <p:cNvSpPr>
            <a:spLocks noChangeShapeType="1"/>
          </p:cNvSpPr>
          <p:nvPr/>
        </p:nvSpPr>
        <p:spPr bwMode="auto">
          <a:xfrm flipV="1">
            <a:off x="3651250" y="1512888"/>
            <a:ext cx="1003300" cy="1008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0" name="Line 25"/>
          <p:cNvSpPr>
            <a:spLocks noChangeShapeType="1"/>
          </p:cNvSpPr>
          <p:nvPr/>
        </p:nvSpPr>
        <p:spPr bwMode="auto">
          <a:xfrm flipH="1">
            <a:off x="3663950" y="1835150"/>
            <a:ext cx="9779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1" name="Line 27"/>
          <p:cNvSpPr>
            <a:spLocks noChangeShapeType="1"/>
          </p:cNvSpPr>
          <p:nvPr/>
        </p:nvSpPr>
        <p:spPr bwMode="auto">
          <a:xfrm>
            <a:off x="1185863" y="311785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2" name="Line 28"/>
          <p:cNvSpPr>
            <a:spLocks noChangeShapeType="1"/>
          </p:cNvSpPr>
          <p:nvPr/>
        </p:nvSpPr>
        <p:spPr bwMode="auto">
          <a:xfrm>
            <a:off x="2770188" y="3117850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3" name="Line 29"/>
          <p:cNvSpPr>
            <a:spLocks noChangeShapeType="1"/>
          </p:cNvSpPr>
          <p:nvPr/>
        </p:nvSpPr>
        <p:spPr bwMode="auto">
          <a:xfrm>
            <a:off x="4425950" y="3810000"/>
            <a:ext cx="0" cy="555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6804025" y="2852738"/>
            <a:ext cx="1798638" cy="6921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Phrase-level analysis module</a:t>
            </a:r>
          </a:p>
        </p:txBody>
      </p:sp>
      <p:sp>
        <p:nvSpPr>
          <p:cNvPr id="9245" name="Rectangle 31"/>
          <p:cNvSpPr>
            <a:spLocks noChangeArrowheads="1"/>
          </p:cNvSpPr>
          <p:nvPr/>
        </p:nvSpPr>
        <p:spPr bwMode="auto">
          <a:xfrm>
            <a:off x="6657975" y="2708275"/>
            <a:ext cx="2103438" cy="1008063"/>
          </a:xfrm>
          <a:prstGeom prst="rect">
            <a:avLst/>
          </a:prstGeom>
          <a:noFill/>
          <a:ln w="19050">
            <a:solidFill>
              <a:srgbClr val="333399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6" name="Text Box 32"/>
          <p:cNvSpPr txBox="1">
            <a:spLocks noChangeArrowheads="1"/>
          </p:cNvSpPr>
          <p:nvPr/>
        </p:nvSpPr>
        <p:spPr bwMode="auto">
          <a:xfrm>
            <a:off x="6804025" y="4221163"/>
            <a:ext cx="1798638" cy="6921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Sentence-level analysis module</a:t>
            </a:r>
          </a:p>
        </p:txBody>
      </p:sp>
      <p:sp>
        <p:nvSpPr>
          <p:cNvPr id="9247" name="Rectangle 33"/>
          <p:cNvSpPr>
            <a:spLocks noChangeArrowheads="1"/>
          </p:cNvSpPr>
          <p:nvPr/>
        </p:nvSpPr>
        <p:spPr bwMode="auto">
          <a:xfrm>
            <a:off x="6657975" y="4076700"/>
            <a:ext cx="2103438" cy="1008063"/>
          </a:xfrm>
          <a:prstGeom prst="rect">
            <a:avLst/>
          </a:prstGeom>
          <a:noFill/>
          <a:ln w="19050">
            <a:solidFill>
              <a:srgbClr val="333399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8" name="Line 34"/>
          <p:cNvSpPr>
            <a:spLocks noChangeShapeType="1"/>
          </p:cNvSpPr>
          <p:nvPr/>
        </p:nvSpPr>
        <p:spPr bwMode="auto">
          <a:xfrm>
            <a:off x="2281238" y="1268413"/>
            <a:ext cx="0" cy="287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9" name="Line 35"/>
          <p:cNvSpPr>
            <a:spLocks noChangeShapeType="1"/>
          </p:cNvSpPr>
          <p:nvPr/>
        </p:nvSpPr>
        <p:spPr bwMode="auto">
          <a:xfrm>
            <a:off x="1058863" y="4362450"/>
            <a:ext cx="0" cy="1225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0" name="Line 36"/>
          <p:cNvSpPr>
            <a:spLocks noChangeShapeType="1"/>
          </p:cNvSpPr>
          <p:nvPr/>
        </p:nvSpPr>
        <p:spPr bwMode="auto">
          <a:xfrm>
            <a:off x="3001963" y="4362450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1" name="Line 37"/>
          <p:cNvSpPr>
            <a:spLocks noChangeShapeType="1"/>
          </p:cNvSpPr>
          <p:nvPr/>
        </p:nvSpPr>
        <p:spPr bwMode="auto">
          <a:xfrm>
            <a:off x="3001963" y="4651375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2" name="Line 38"/>
          <p:cNvSpPr>
            <a:spLocks noChangeShapeType="1"/>
          </p:cNvSpPr>
          <p:nvPr/>
        </p:nvSpPr>
        <p:spPr bwMode="auto">
          <a:xfrm flipV="1">
            <a:off x="3938588" y="3643313"/>
            <a:ext cx="0" cy="1008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3" name="Line 39"/>
          <p:cNvSpPr>
            <a:spLocks noChangeShapeType="1"/>
          </p:cNvSpPr>
          <p:nvPr/>
        </p:nvSpPr>
        <p:spPr bwMode="auto">
          <a:xfrm>
            <a:off x="3938588" y="3643313"/>
            <a:ext cx="2873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4" name="Line 40"/>
          <p:cNvSpPr>
            <a:spLocks noChangeShapeType="1"/>
          </p:cNvSpPr>
          <p:nvPr/>
        </p:nvSpPr>
        <p:spPr bwMode="auto">
          <a:xfrm>
            <a:off x="5235575" y="4938713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5" name="Line 41"/>
          <p:cNvSpPr>
            <a:spLocks noChangeShapeType="1"/>
          </p:cNvSpPr>
          <p:nvPr/>
        </p:nvSpPr>
        <p:spPr bwMode="auto">
          <a:xfrm>
            <a:off x="5235575" y="5227638"/>
            <a:ext cx="1223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6" name="Line 42"/>
          <p:cNvSpPr>
            <a:spLocks noChangeShapeType="1"/>
          </p:cNvSpPr>
          <p:nvPr/>
        </p:nvSpPr>
        <p:spPr bwMode="auto">
          <a:xfrm flipV="1">
            <a:off x="6459538" y="2058988"/>
            <a:ext cx="0" cy="316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7" name="Line 43"/>
          <p:cNvSpPr>
            <a:spLocks noChangeShapeType="1"/>
          </p:cNvSpPr>
          <p:nvPr/>
        </p:nvSpPr>
        <p:spPr bwMode="auto">
          <a:xfrm>
            <a:off x="6459538" y="2058988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8" name="Line 44"/>
          <p:cNvSpPr>
            <a:spLocks noChangeShapeType="1"/>
          </p:cNvSpPr>
          <p:nvPr/>
        </p:nvSpPr>
        <p:spPr bwMode="auto">
          <a:xfrm>
            <a:off x="7754938" y="4938713"/>
            <a:ext cx="0" cy="649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9" name="Line 45"/>
          <p:cNvSpPr>
            <a:spLocks noChangeShapeType="1"/>
          </p:cNvSpPr>
          <p:nvPr/>
        </p:nvSpPr>
        <p:spPr bwMode="auto">
          <a:xfrm flipH="1">
            <a:off x="5091113" y="5588000"/>
            <a:ext cx="2663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0" name="Text Box 46"/>
          <p:cNvSpPr txBox="1">
            <a:spLocks noChangeArrowheads="1"/>
          </p:cNvSpPr>
          <p:nvPr/>
        </p:nvSpPr>
        <p:spPr bwMode="auto">
          <a:xfrm>
            <a:off x="554038" y="1195388"/>
            <a:ext cx="14398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 stage</a:t>
            </a:r>
            <a:endParaRPr lang="en-US" altLang="ja-JP" b="1" i="1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1" name="Text Box 47"/>
          <p:cNvSpPr txBox="1">
            <a:spLocks noChangeArrowheads="1"/>
          </p:cNvSpPr>
          <p:nvPr/>
        </p:nvSpPr>
        <p:spPr bwMode="auto">
          <a:xfrm>
            <a:off x="4010025" y="2339975"/>
            <a:ext cx="14398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II stage</a:t>
            </a:r>
            <a:endParaRPr lang="en-US" altLang="ja-JP" b="1" i="1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2" name="Text Box 48"/>
          <p:cNvSpPr txBox="1">
            <a:spLocks noChangeArrowheads="1"/>
          </p:cNvSpPr>
          <p:nvPr/>
        </p:nvSpPr>
        <p:spPr bwMode="auto">
          <a:xfrm>
            <a:off x="6602413" y="3714750"/>
            <a:ext cx="14398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 stage</a:t>
            </a:r>
            <a:endParaRPr lang="en-US" altLang="ja-JP" b="1" i="1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63" name="Picture 49" descr="C:\Documents and Settings\Administrator\Desktop\gif\database-256x256x8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188" y="996950"/>
            <a:ext cx="132556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64" name="Text Box 50"/>
          <p:cNvSpPr txBox="1">
            <a:spLocks noChangeArrowheads="1"/>
          </p:cNvSpPr>
          <p:nvPr/>
        </p:nvSpPr>
        <p:spPr bwMode="auto">
          <a:xfrm>
            <a:off x="6602413" y="979488"/>
            <a:ext cx="14398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III stage</a:t>
            </a:r>
            <a:endParaRPr lang="en-US" altLang="ja-JP" b="1" i="1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5" name="Text Box 51"/>
          <p:cNvSpPr txBox="1">
            <a:spLocks noChangeArrowheads="1"/>
          </p:cNvSpPr>
          <p:nvPr/>
        </p:nvSpPr>
        <p:spPr bwMode="auto">
          <a:xfrm>
            <a:off x="6602413" y="2346325"/>
            <a:ext cx="14398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IV stage</a:t>
            </a:r>
            <a:endParaRPr lang="en-US" altLang="ja-JP" b="1" i="1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6" name="Text Box 52"/>
          <p:cNvSpPr txBox="1">
            <a:spLocks noChangeArrowheads="1"/>
          </p:cNvSpPr>
          <p:nvPr/>
        </p:nvSpPr>
        <p:spPr bwMode="auto">
          <a:xfrm>
            <a:off x="4570413" y="1301750"/>
            <a:ext cx="12239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Affect database</a:t>
            </a:r>
          </a:p>
        </p:txBody>
      </p:sp>
      <p:sp>
        <p:nvSpPr>
          <p:cNvPr id="9267" name="Line 53"/>
          <p:cNvSpPr>
            <a:spLocks noChangeShapeType="1"/>
          </p:cNvSpPr>
          <p:nvPr/>
        </p:nvSpPr>
        <p:spPr bwMode="auto">
          <a:xfrm>
            <a:off x="5797550" y="183515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8" name="Line 54"/>
          <p:cNvSpPr>
            <a:spLocks noChangeShapeType="1"/>
          </p:cNvSpPr>
          <p:nvPr/>
        </p:nvSpPr>
        <p:spPr bwMode="auto">
          <a:xfrm flipH="1">
            <a:off x="5797550" y="160655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9" name="Text Box 8"/>
          <p:cNvSpPr txBox="1">
            <a:spLocks noChangeArrowheads="1"/>
          </p:cNvSpPr>
          <p:nvPr/>
        </p:nvSpPr>
        <p:spPr bwMode="auto">
          <a:xfrm>
            <a:off x="500063" y="6253163"/>
            <a:ext cx="8429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Emotions</a:t>
            </a:r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: Anger, Disgust, Fear, Guilt, Interest, Joy, Sadness, Shame, Surprise</a:t>
            </a:r>
          </a:p>
        </p:txBody>
      </p:sp>
    </p:spTree>
    <p:extLst>
      <p:ext uri="{BB962C8B-B14F-4D97-AF65-F5344CB8AC3E}">
        <p14:creationId xmlns:p14="http://schemas.microsoft.com/office/powerpoint/2010/main" val="23259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-510698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r>
              <a:rPr lang="ja-JP" altLang="en-GB" sz="1000">
                <a:ea typeface="ＭＳ 明朝" pitchFamily="17" charset="-128"/>
              </a:rPr>
              <a:t> </a:t>
            </a:r>
            <a:endParaRPr lang="en-US" altLang="ja-JP" sz="1200">
              <a:ea typeface="ＭＳ 明朝" pitchFamily="17" charset="-128"/>
            </a:endParaRPr>
          </a:p>
          <a:p>
            <a:pPr eaLnBrk="0" hangingPunct="0">
              <a:spcBef>
                <a:spcPct val="0"/>
              </a:spcBef>
            </a:pPr>
            <a:endParaRPr lang="en-US" altLang="ja-JP" sz="2400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11356975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ja-JP" sz="1000">
                <a:ea typeface="ＭＳ 明朝" pitchFamily="17" charset="-128"/>
              </a:rPr>
              <a:t> </a:t>
            </a:r>
            <a:endParaRPr lang="en-US" altLang="ja-JP" sz="1200">
              <a:ea typeface="ＭＳ 明朝" pitchFamily="17" charset="-128"/>
            </a:endParaRPr>
          </a:p>
          <a:p>
            <a:pPr eaLnBrk="0" hangingPunct="0">
              <a:spcBef>
                <a:spcPct val="0"/>
              </a:spcBef>
            </a:pPr>
            <a:endParaRPr lang="en-US" altLang="ja-JP" sz="2400"/>
          </a:p>
        </p:txBody>
      </p:sp>
      <p:graphicFrame>
        <p:nvGraphicFramePr>
          <p:cNvPr id="243038" name="Group 3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268147"/>
              </p:ext>
            </p:extLst>
          </p:nvPr>
        </p:nvGraphicFramePr>
        <p:xfrm>
          <a:off x="428625" y="1714500"/>
          <a:ext cx="8610600" cy="4806960"/>
        </p:xfrm>
        <a:graphic>
          <a:graphicData uri="http://schemas.openxmlformats.org/drawingml/2006/table">
            <a:tbl>
              <a:tblPr/>
              <a:tblGrid>
                <a:gridCol w="1219200"/>
                <a:gridCol w="838200"/>
                <a:gridCol w="685800"/>
                <a:gridCol w="609600"/>
                <a:gridCol w="685800"/>
                <a:gridCol w="609600"/>
                <a:gridCol w="685800"/>
                <a:gridCol w="762000"/>
                <a:gridCol w="457200"/>
                <a:gridCol w="762000"/>
                <a:gridCol w="609600"/>
                <a:gridCol w="685800"/>
              </a:tblGrid>
              <a:tr h="2254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Gold standard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Measure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Fine-grained categories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Neutral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Anger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Disgust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Fear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Guilt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Interest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Joy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Sadness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Shame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Surprise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FFE4C9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227013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AAM with Stanford Parser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17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2-3 annotators agreed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(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656 sentences) 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Accuracy 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0.649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Precision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0.30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0.77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0.64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0.74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0.71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0.61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0.83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0.74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0.50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0.76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Recall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0.55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0.34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0.55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0.81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0.71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0.64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0.67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0.72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3 annotators agreed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(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249 sentences)</a:t>
                      </a:r>
                    </a:p>
                  </a:txBody>
                  <a:tcPr marL="0" marR="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Accuracy 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0.751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Precision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0.15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0.92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0.83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0.87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0.50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0.96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0.88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0.50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0.82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Recall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0.75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0.65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0.56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0.83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0.67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0.75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0.78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0.74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0.33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0.82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AAM with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Connexor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Machinese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Syntax</a:t>
                      </a:r>
                    </a:p>
                  </a:txBody>
                  <a:tcPr marL="0" marR="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2-3 annotators agreed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(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656 sentences) 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L="0" marR="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Accuracy 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/>
                          <a:ea typeface="MS UI Gothic"/>
                          <a:cs typeface="Times New Roman"/>
                        </a:rPr>
                        <a:t>0.726</a:t>
                      </a:r>
                      <a:endParaRPr lang="en-US" sz="1800" kern="100" dirty="0">
                        <a:latin typeface="Times New Roman"/>
                        <a:ea typeface="MS UI Gothic"/>
                        <a:cs typeface="Times New Roman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Precision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0.46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0.63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0.76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0.56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0.57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Recall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0.55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0.41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0.84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0.68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0.72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0.89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0.77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3 annotators agreed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(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明朝" pitchFamily="49" charset="-128"/>
                        </a:rPr>
                        <a:t>249 sentences)</a:t>
                      </a:r>
                    </a:p>
                  </a:txBody>
                  <a:tcPr marL="0" marR="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Accuracy 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990000"/>
                          </a:solidFill>
                          <a:latin typeface="Times New Roman"/>
                          <a:ea typeface="MS UI Gothic"/>
                          <a:cs typeface="Times New Roman"/>
                        </a:rPr>
                        <a:t>0.815</a:t>
                      </a:r>
                      <a:endParaRPr lang="en-US" sz="1800" kern="100" dirty="0">
                        <a:solidFill>
                          <a:srgbClr val="990000"/>
                        </a:solidFill>
                        <a:latin typeface="Times New Roman"/>
                        <a:ea typeface="MS UI Gothic"/>
                        <a:cs typeface="Times New Roman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Precision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0.26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MS UI Gothic"/>
                          <a:cs typeface="Times New Roman"/>
                        </a:rPr>
                        <a:t>0.92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MS UI Gothic"/>
                          <a:cs typeface="Times New Roman"/>
                        </a:rPr>
                        <a:t>0.91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0.44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MS UI Gothic"/>
                          <a:cs typeface="Times New Roman"/>
                        </a:rPr>
                        <a:t>0.95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MS UI Gothic"/>
                          <a:cs typeface="Times New Roman"/>
                        </a:rPr>
                        <a:t>0.88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0.67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0.86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Recall</a:t>
                      </a:r>
                    </a:p>
                  </a:txBody>
                  <a:tcPr marL="0" marR="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30000">
                          <a:schemeClr val="bg1"/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0.65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0.56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0.83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0.88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0.79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Times New Roman"/>
                          <a:ea typeface="MS UI Gothic"/>
                          <a:cs typeface="Times New Roman"/>
                        </a:rPr>
                        <a:t>0.67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/>
                          <a:ea typeface="MS UI Gothic"/>
                          <a:cs typeface="Times New Roman"/>
                        </a:rPr>
                        <a:t>0.82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32" name="Text Box 287"/>
          <p:cNvSpPr txBox="1">
            <a:spLocks noChangeArrowheads="1"/>
          </p:cNvSpPr>
          <p:nvPr/>
        </p:nvSpPr>
        <p:spPr bwMode="auto">
          <a:xfrm>
            <a:off x="1447800" y="76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>
                <a:latin typeface="Times New Roman" pitchFamily="18" charset="0"/>
                <a:cs typeface="Times New Roman" pitchFamily="18" charset="0"/>
              </a:rPr>
              <a:t>Evaluation of the Affect Analysis Model</a:t>
            </a:r>
          </a:p>
        </p:txBody>
      </p:sp>
      <p:sp>
        <p:nvSpPr>
          <p:cNvPr id="10433" name="Text Box 351"/>
          <p:cNvSpPr txBox="1">
            <a:spLocks noChangeArrowheads="1"/>
          </p:cNvSpPr>
          <p:nvPr/>
        </p:nvSpPr>
        <p:spPr bwMode="auto">
          <a:xfrm>
            <a:off x="381000" y="642938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 sz="200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Experimental dataset: </a:t>
            </a:r>
            <a:r>
              <a:rPr lang="en-US" altLang="ja-JP" sz="2000">
                <a:latin typeface="Times New Roman" pitchFamily="18" charset="0"/>
                <a:cs typeface="Times New Roman" pitchFamily="18" charset="0"/>
              </a:rPr>
              <a:t>700 sentences from </a:t>
            </a:r>
            <a:r>
              <a:rPr lang="en-US" altLang="ja-JP" sz="200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Weblog Data Collection</a:t>
            </a:r>
            <a:endParaRPr lang="en-US" altLang="ja-JP" sz="2000" baseline="30000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  <a:p>
            <a:pPr algn="just"/>
            <a:r>
              <a:rPr lang="en-US" altLang="ja-JP" sz="200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3 human annotators</a:t>
            </a:r>
          </a:p>
        </p:txBody>
      </p:sp>
    </p:spTree>
    <p:extLst>
      <p:ext uri="{BB962C8B-B14F-4D97-AF65-F5344CB8AC3E}">
        <p14:creationId xmlns:p14="http://schemas.microsoft.com/office/powerpoint/2010/main" val="4737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3"/>
          <p:cNvSpPr txBox="1">
            <a:spLocks noChangeArrowheads="1"/>
          </p:cNvSpPr>
          <p:nvPr/>
        </p:nvSpPr>
        <p:spPr bwMode="auto">
          <a:xfrm>
            <a:off x="1447800" y="76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>
                <a:latin typeface="Times New Roman" pitchFamily="18" charset="0"/>
                <a:cs typeface="Times New Roman" pitchFamily="18" charset="0"/>
              </a:rPr>
              <a:t>EmoHeart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4495800" y="690563"/>
            <a:ext cx="4454525" cy="581025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Text Box 30"/>
          <p:cNvSpPr txBox="1">
            <a:spLocks noChangeAspect="1" noChangeArrowheads="1"/>
          </p:cNvSpPr>
          <p:nvPr/>
        </p:nvSpPr>
        <p:spPr bwMode="auto">
          <a:xfrm>
            <a:off x="5500688" y="3384550"/>
            <a:ext cx="30003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1000"/>
              </a:spcAft>
            </a:pPr>
            <a:r>
              <a:rPr lang="en-US" altLang="ja-JP" sz="2000" b="1">
                <a:latin typeface="Times New Roman" pitchFamily="18" charset="0"/>
                <a:cs typeface="Times New Roman" pitchFamily="18" charset="0"/>
              </a:rPr>
              <a:t>Joy                        Sadness</a:t>
            </a: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33" name="Group 34"/>
          <p:cNvGrpSpPr>
            <a:grpSpLocks noChangeAspect="1"/>
          </p:cNvGrpSpPr>
          <p:nvPr/>
        </p:nvGrpSpPr>
        <p:grpSpPr bwMode="auto">
          <a:xfrm>
            <a:off x="4951413" y="1052513"/>
            <a:ext cx="3549650" cy="5019675"/>
            <a:chOff x="5072066" y="928670"/>
            <a:chExt cx="3345138" cy="4730651"/>
          </a:xfrm>
        </p:grpSpPr>
        <p:pic>
          <p:nvPicPr>
            <p:cNvPr id="1039" name="Picture 29" descr="joy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 l="41006" t="7954" r="34842" b="40305"/>
            <a:stretch>
              <a:fillRect/>
            </a:stretch>
          </p:blipFill>
          <p:spPr bwMode="auto">
            <a:xfrm>
              <a:off x="5080590" y="928670"/>
              <a:ext cx="1454737" cy="2167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0" name="Picture 31" descr="sad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 l="37341" t="8253" r="38567" b="39732"/>
            <a:stretch>
              <a:fillRect/>
            </a:stretch>
          </p:blipFill>
          <p:spPr bwMode="auto">
            <a:xfrm>
              <a:off x="6964361" y="929617"/>
              <a:ext cx="1450949" cy="217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1" name="Picture 32" descr="anger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 l="40674" t="7794" r="35507" b="40038"/>
            <a:stretch>
              <a:fillRect/>
            </a:stretch>
          </p:blipFill>
          <p:spPr bwMode="auto">
            <a:xfrm>
              <a:off x="5072066" y="3482426"/>
              <a:ext cx="1435796" cy="2176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33" descr="fear"/>
            <p:cNvPicPr preferRelativeResize="0">
              <a:picLocks noChangeAspect="1" noChangeArrowheads="1"/>
            </p:cNvPicPr>
            <p:nvPr/>
          </p:nvPicPr>
          <p:blipFill>
            <a:blip r:embed="rId8" cstate="print"/>
            <a:srcRect l="38150" t="7954" r="36876" b="39941"/>
            <a:stretch>
              <a:fillRect/>
            </a:stretch>
          </p:blipFill>
          <p:spPr bwMode="auto">
            <a:xfrm>
              <a:off x="6966255" y="3482426"/>
              <a:ext cx="1450949" cy="217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4" name="Text Box 34"/>
          <p:cNvSpPr txBox="1">
            <a:spLocks noChangeAspect="1" noChangeArrowheads="1"/>
          </p:cNvSpPr>
          <p:nvPr/>
        </p:nvSpPr>
        <p:spPr bwMode="auto">
          <a:xfrm>
            <a:off x="5429250" y="6072188"/>
            <a:ext cx="292893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1000"/>
              </a:spcAft>
            </a:pPr>
            <a:r>
              <a:rPr lang="en-US" altLang="ja-JP" sz="2000" b="1">
                <a:latin typeface="Times New Roman" pitchFamily="18" charset="0"/>
                <a:cs typeface="Times New Roman" pitchFamily="18" charset="0"/>
              </a:rPr>
              <a:t>Anger                      Fear</a:t>
            </a: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endParaRPr lang="en-US" altLang="ja-JP" sz="800" b="1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35" name="Group 35"/>
          <p:cNvGrpSpPr>
            <a:grpSpLocks noChangeAspect="1"/>
          </p:cNvGrpSpPr>
          <p:nvPr/>
        </p:nvGrpSpPr>
        <p:grpSpPr bwMode="auto">
          <a:xfrm>
            <a:off x="142875" y="2071688"/>
            <a:ext cx="5270500" cy="3571875"/>
            <a:chOff x="2930" y="5471"/>
            <a:chExt cx="7243" cy="4908"/>
          </a:xfrm>
        </p:grpSpPr>
        <p:graphicFrame>
          <p:nvGraphicFramePr>
            <p:cNvPr id="1027" name="Object 36"/>
            <p:cNvGraphicFramePr>
              <a:graphicFrameLocks noChangeAspect="1"/>
            </p:cNvGraphicFramePr>
            <p:nvPr/>
          </p:nvGraphicFramePr>
          <p:xfrm>
            <a:off x="2930" y="5471"/>
            <a:ext cx="6915" cy="3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03" name="Chart" r:id="rId9" imgW="4442321" imgH="2461223" progId="Excel.Sheet.8">
                    <p:embed/>
                  </p:oleObj>
                </mc:Choice>
                <mc:Fallback>
                  <p:oleObj name="Chart" r:id="rId9" imgW="4442321" imgH="2461223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0" y="5471"/>
                          <a:ext cx="6915" cy="37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37"/>
            <p:cNvGraphicFramePr>
              <a:graphicFrameLocks noChangeAspect="1"/>
            </p:cNvGraphicFramePr>
            <p:nvPr/>
          </p:nvGraphicFramePr>
          <p:xfrm>
            <a:off x="3062" y="6599"/>
            <a:ext cx="7111" cy="3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04" name="Chart" r:id="rId11" imgW="4572000" imgH="2461223" progId="Excel.Sheet.8">
                    <p:embed/>
                  </p:oleObj>
                </mc:Choice>
                <mc:Fallback>
                  <p:oleObj name="Chart" r:id="rId11" imgW="4572000" imgH="2461223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2" y="6599"/>
                          <a:ext cx="7111" cy="37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Line 38"/>
            <p:cNvSpPr>
              <a:spLocks noChangeAspect="1" noChangeShapeType="1"/>
            </p:cNvSpPr>
            <p:nvPr/>
          </p:nvSpPr>
          <p:spPr bwMode="auto">
            <a:xfrm flipV="1">
              <a:off x="3324" y="8295"/>
              <a:ext cx="3434" cy="8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39"/>
            <p:cNvSpPr>
              <a:spLocks noChangeAspect="1" noChangeShapeType="1"/>
            </p:cNvSpPr>
            <p:nvPr/>
          </p:nvSpPr>
          <p:spPr bwMode="auto">
            <a:xfrm>
              <a:off x="7609" y="8309"/>
              <a:ext cx="0" cy="8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26" name="Object 40"/>
          <p:cNvGraphicFramePr>
            <a:graphicFrameLocks noChangeAspect="1"/>
          </p:cNvGraphicFramePr>
          <p:nvPr/>
        </p:nvGraphicFramePr>
        <p:xfrm>
          <a:off x="-1262063" y="285750"/>
          <a:ext cx="6477001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5" name="Chart" r:id="rId13" imgW="4442321" imgH="2316406" progId="Excel.Sheet.8">
                  <p:embed/>
                </p:oleObj>
              </mc:Choice>
              <mc:Fallback>
                <p:oleObj name="Chart" r:id="rId13" imgW="4442321" imgH="231640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62063" y="285750"/>
                        <a:ext cx="6477001" cy="335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41"/>
          <p:cNvSpPr>
            <a:spLocks noChangeArrowheads="1"/>
          </p:cNvSpPr>
          <p:nvPr/>
        </p:nvSpPr>
        <p:spPr bwMode="auto">
          <a:xfrm>
            <a:off x="285750" y="5715000"/>
            <a:ext cx="4113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Percentage distribution of sentences</a:t>
            </a:r>
          </a:p>
        </p:txBody>
      </p:sp>
    </p:spTree>
    <p:extLst>
      <p:ext uri="{BB962C8B-B14F-4D97-AF65-F5344CB8AC3E}">
        <p14:creationId xmlns:p14="http://schemas.microsoft.com/office/powerpoint/2010/main" val="50253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Desktop\P3260038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447800" y="76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400" b="1">
                <a:latin typeface="Times New Roman" pitchFamily="18" charset="0"/>
                <a:cs typeface="Times New Roman" pitchFamily="18" charset="0"/>
              </a:rPr>
              <a:t>Affective haptic devices activated in iFeel_IM!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428625" y="2643188"/>
            <a:ext cx="3929063" cy="407193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4929188" y="5097463"/>
            <a:ext cx="3857625" cy="714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sz="2400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Affective haptic devices worn on a human body</a:t>
            </a:r>
          </a:p>
        </p:txBody>
      </p:sp>
      <p:pic>
        <p:nvPicPr>
          <p:cNvPr id="11270" name="Picture 80" descr="human with devices new LZW"/>
          <p:cNvPicPr>
            <a:picLocks noChangeAspect="1" noChangeArrowheads="1"/>
          </p:cNvPicPr>
          <p:nvPr/>
        </p:nvPicPr>
        <p:blipFill>
          <a:blip r:embed="rId4" cstate="print"/>
          <a:srcRect l="27661" r="24846"/>
          <a:stretch>
            <a:fillRect/>
          </a:stretch>
        </p:blipFill>
        <p:spPr bwMode="auto">
          <a:xfrm>
            <a:off x="4416425" y="1117600"/>
            <a:ext cx="198755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1" descr="human with devices back 1 l"/>
          <p:cNvPicPr>
            <a:picLocks noChangeAspect="1" noChangeArrowheads="1"/>
          </p:cNvPicPr>
          <p:nvPr/>
        </p:nvPicPr>
        <p:blipFill>
          <a:blip r:embed="rId5" cstate="print"/>
          <a:srcRect l="25594" r="29816"/>
          <a:stretch>
            <a:fillRect/>
          </a:stretch>
        </p:blipFill>
        <p:spPr bwMode="auto">
          <a:xfrm>
            <a:off x="7051675" y="1744663"/>
            <a:ext cx="1866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Line 17"/>
          <p:cNvSpPr>
            <a:spLocks noChangeShapeType="1"/>
          </p:cNvSpPr>
          <p:nvPr/>
        </p:nvSpPr>
        <p:spPr bwMode="auto">
          <a:xfrm flipV="1">
            <a:off x="5786438" y="1954213"/>
            <a:ext cx="428625" cy="214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Line 18"/>
          <p:cNvSpPr>
            <a:spLocks noChangeShapeType="1"/>
          </p:cNvSpPr>
          <p:nvPr/>
        </p:nvSpPr>
        <p:spPr bwMode="auto">
          <a:xfrm>
            <a:off x="5929313" y="2597150"/>
            <a:ext cx="500062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4" name="Line 19"/>
          <p:cNvSpPr>
            <a:spLocks noChangeShapeType="1"/>
          </p:cNvSpPr>
          <p:nvPr/>
        </p:nvSpPr>
        <p:spPr bwMode="auto">
          <a:xfrm>
            <a:off x="7143750" y="2882900"/>
            <a:ext cx="428625" cy="2143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Line 20"/>
          <p:cNvSpPr>
            <a:spLocks noChangeShapeType="1"/>
          </p:cNvSpPr>
          <p:nvPr/>
        </p:nvSpPr>
        <p:spPr bwMode="auto">
          <a:xfrm>
            <a:off x="5500688" y="3368675"/>
            <a:ext cx="142875" cy="571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6" name="Line 21"/>
          <p:cNvSpPr>
            <a:spLocks noChangeShapeType="1"/>
          </p:cNvSpPr>
          <p:nvPr/>
        </p:nvSpPr>
        <p:spPr bwMode="auto">
          <a:xfrm flipV="1">
            <a:off x="6964363" y="3803650"/>
            <a:ext cx="565150" cy="263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7" name="Line 22"/>
          <p:cNvSpPr>
            <a:spLocks noChangeShapeType="1"/>
          </p:cNvSpPr>
          <p:nvPr/>
        </p:nvSpPr>
        <p:spPr bwMode="auto">
          <a:xfrm flipH="1">
            <a:off x="8001000" y="4025900"/>
            <a:ext cx="71438" cy="571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8" name="Text Box 23"/>
          <p:cNvSpPr txBox="1">
            <a:spLocks noChangeArrowheads="1"/>
          </p:cNvSpPr>
          <p:nvPr/>
        </p:nvSpPr>
        <p:spPr bwMode="auto">
          <a:xfrm>
            <a:off x="6500813" y="2454275"/>
            <a:ext cx="6429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HaptiHug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79" name="Text Box 24"/>
          <p:cNvSpPr txBox="1">
            <a:spLocks noChangeArrowheads="1"/>
          </p:cNvSpPr>
          <p:nvPr/>
        </p:nvSpPr>
        <p:spPr bwMode="auto">
          <a:xfrm>
            <a:off x="6215063" y="1668463"/>
            <a:ext cx="12858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HaptiHeart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0" name="Line 25"/>
          <p:cNvSpPr>
            <a:spLocks noChangeShapeType="1"/>
          </p:cNvSpPr>
          <p:nvPr/>
        </p:nvSpPr>
        <p:spPr bwMode="auto">
          <a:xfrm>
            <a:off x="7215188" y="2025650"/>
            <a:ext cx="357187" cy="571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Text Box 26"/>
          <p:cNvSpPr txBox="1">
            <a:spLocks noChangeArrowheads="1"/>
          </p:cNvSpPr>
          <p:nvPr/>
        </p:nvSpPr>
        <p:spPr bwMode="auto">
          <a:xfrm>
            <a:off x="7358063" y="4645025"/>
            <a:ext cx="144621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HaptiTemper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2" name="Text Box 27"/>
          <p:cNvSpPr txBox="1">
            <a:spLocks noChangeArrowheads="1"/>
          </p:cNvSpPr>
          <p:nvPr/>
        </p:nvSpPr>
        <p:spPr bwMode="auto">
          <a:xfrm>
            <a:off x="4786313" y="3983038"/>
            <a:ext cx="16557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HaptiButterfly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3" name="Text Box 28"/>
          <p:cNvSpPr txBox="1">
            <a:spLocks noChangeArrowheads="1"/>
          </p:cNvSpPr>
          <p:nvPr/>
        </p:nvSpPr>
        <p:spPr bwMode="auto">
          <a:xfrm>
            <a:off x="5778500" y="4275138"/>
            <a:ext cx="12938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HaptiTickler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>
            <a:off x="7072313" y="3525838"/>
            <a:ext cx="882650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5" name="Text Box 31"/>
          <p:cNvSpPr txBox="1">
            <a:spLocks noChangeArrowheads="1"/>
          </p:cNvSpPr>
          <p:nvPr/>
        </p:nvSpPr>
        <p:spPr bwMode="auto">
          <a:xfrm>
            <a:off x="6357938" y="3240088"/>
            <a:ext cx="758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Hapti</a:t>
            </a:r>
          </a:p>
          <a:p>
            <a:pPr algn="ctr"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Shiver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6" name="Text Box 32"/>
          <p:cNvSpPr txBox="1">
            <a:spLocks noChangeArrowheads="1"/>
          </p:cNvSpPr>
          <p:nvPr/>
        </p:nvSpPr>
        <p:spPr bwMode="auto">
          <a:xfrm>
            <a:off x="7483475" y="1457325"/>
            <a:ext cx="1017588" cy="246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Back side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7" name="Text Box 33"/>
          <p:cNvSpPr txBox="1">
            <a:spLocks noChangeArrowheads="1"/>
          </p:cNvSpPr>
          <p:nvPr/>
        </p:nvSpPr>
        <p:spPr bwMode="auto">
          <a:xfrm>
            <a:off x="4886325" y="836613"/>
            <a:ext cx="1114425" cy="285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en-US" b="1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Front side</a:t>
            </a:r>
            <a:endParaRPr lang="en-US">
              <a:latin typeface="Times New Roman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288" name="Rectangle 98"/>
          <p:cNvSpPr>
            <a:spLocks noChangeArrowheads="1"/>
          </p:cNvSpPr>
          <p:nvPr/>
        </p:nvSpPr>
        <p:spPr bwMode="auto">
          <a:xfrm>
            <a:off x="500063" y="2786063"/>
            <a:ext cx="3786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 selected four distinct emotions: </a:t>
            </a:r>
            <a:r>
              <a:rPr lang="en-US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‘Anger’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‘Fear’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‘Sadness’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‘Joy’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Clr>
                <a:srgbClr val="990000"/>
              </a:buClr>
              <a:buSzPct val="130000"/>
              <a:buFont typeface="Wingdings" pitchFamily="2" charset="2"/>
              <a:buChar char="ü"/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Emotion elicitation implicitly (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HaptiHeart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HaptiButterfly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HaptiTemper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HaptiShiver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spcBef>
                <a:spcPct val="0"/>
              </a:spcBef>
              <a:buClr>
                <a:srgbClr val="990000"/>
              </a:buClr>
              <a:buSzPct val="130000"/>
              <a:buFont typeface="Wingdings" pitchFamily="2" charset="2"/>
              <a:buChar char="ü"/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Evoking affect in a direct way (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HaptiTickler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spcBef>
                <a:spcPct val="0"/>
              </a:spcBef>
              <a:buClr>
                <a:srgbClr val="990000"/>
              </a:buClr>
              <a:buSzPct val="130000"/>
              <a:buFont typeface="Wingdings" pitchFamily="2" charset="2"/>
              <a:buChar char="ü"/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Sense of social touch (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HaptiHug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) for influencing on the mood and providing some sense of physical co-presence.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495800" y="690563"/>
            <a:ext cx="4454525" cy="542925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90" name="Picture 100" descr="Dsc_0473 paper crop.jpg"/>
          <p:cNvPicPr>
            <a:picLocks noChangeAspect="1"/>
          </p:cNvPicPr>
          <p:nvPr/>
        </p:nvPicPr>
        <p:blipFill>
          <a:blip r:embed="rId6" cstate="print"/>
          <a:srcRect t="3683" b="12894"/>
          <a:stretch>
            <a:fillRect/>
          </a:stretch>
        </p:blipFill>
        <p:spPr bwMode="auto">
          <a:xfrm>
            <a:off x="2405063" y="534988"/>
            <a:ext cx="1595437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1" name="Picture 101" descr="DSC_0443 paper crop.jpg"/>
          <p:cNvPicPr>
            <a:picLocks noChangeAspect="1"/>
          </p:cNvPicPr>
          <p:nvPr/>
        </p:nvPicPr>
        <p:blipFill>
          <a:blip r:embed="rId7" cstate="print"/>
          <a:srcRect t="8437" b="7443"/>
          <a:stretch>
            <a:fillRect/>
          </a:stretch>
        </p:blipFill>
        <p:spPr bwMode="auto">
          <a:xfrm>
            <a:off x="785813" y="528638"/>
            <a:ext cx="1562100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10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スライド 1 - &amp;quot;研究プロジェクト&amp;quot;&quot;/&gt;&lt;property id=&quot;20307&quot; value=&quot;356&quot;/&gt;&lt;/object&gt;&lt;object type=&quot;3&quot; unique_id=&quot;10005&quot;&gt;&lt;property id=&quot;20148&quot; value=&quot;5&quot;/&gt;&lt;property id=&quot;20300&quot; value=&quot;スライド 2&quot;/&gt;&lt;property id=&quot;20307&quot; value=&quot;343&quot;/&gt;&lt;/object&gt;&lt;object type=&quot;3&quot; unique_id=&quot;10006&quot;&gt;&lt;property id=&quot;20148&quot; value=&quot;5&quot;/&gt;&lt;property id=&quot;20300&quot; value=&quot;スライド 3 - &amp;quot;発表の概要&amp;quot;&quot;/&gt;&lt;property id=&quot;20307&quot; value=&quot;304&quot;/&gt;&lt;/object&gt;&lt;object type=&quot;3&quot; unique_id=&quot;10007&quot;&gt;&lt;property id=&quot;20148&quot; value=&quot;5&quot;/&gt;&lt;property id=&quot;20300&quot; value=&quot;スライド 4&quot;/&gt;&lt;property id=&quot;20307&quot; value=&quot;326&quot;/&gt;&lt;/object&gt;&lt;object type=&quot;3&quot; unique_id=&quot;10008&quot;&gt;&lt;property id=&quot;20148&quot; value=&quot;5&quot;/&gt;&lt;property id=&quot;20300&quot; value=&quot;スライド 5&quot;/&gt;&lt;property id=&quot;20307&quot; value=&quot;351&quot;/&gt;&lt;/object&gt;&lt;object type=&quot;3&quot; unique_id=&quot;10009&quot;&gt;&lt;property id=&quot;20148&quot; value=&quot;5&quot;/&gt;&lt;property id=&quot;20300&quot; value=&quot;スライド 6&quot;/&gt;&lt;property id=&quot;20307&quot; value=&quot;349&quot;/&gt;&lt;/object&gt;&lt;object type=&quot;3&quot; unique_id=&quot;10010&quot;&gt;&lt;property id=&quot;20148&quot; value=&quot;5&quot;/&gt;&lt;property id=&quot;20300&quot; value=&quot;スライド 7&quot;/&gt;&lt;property id=&quot;20307&quot; value=&quot;322&quot;/&gt;&lt;/object&gt;&lt;object type=&quot;3&quot; unique_id=&quot;10011&quot;&gt;&lt;property id=&quot;20148&quot; value=&quot;5&quot;/&gt;&lt;property id=&quot;20300&quot; value=&quot;スライド 8&quot;/&gt;&lt;property id=&quot;20307&quot; value=&quot;344&quot;/&gt;&lt;/object&gt;&lt;object type=&quot;3&quot; unique_id=&quot;10012&quot;&gt;&lt;property id=&quot;20148&quot; value=&quot;5&quot;/&gt;&lt;property id=&quot;20300&quot; value=&quot;スライド 9&quot;/&gt;&lt;property id=&quot;20307&quot; value=&quot;345&quot;/&gt;&lt;/object&gt;&lt;object type=&quot;3&quot; unique_id=&quot;10013&quot;&gt;&lt;property id=&quot;20148&quot; value=&quot;5&quot;/&gt;&lt;property id=&quot;20300&quot; value=&quot;スライド 10&quot;/&gt;&lt;property id=&quot;20307&quot; value=&quot;338&quot;/&gt;&lt;/object&gt;&lt;object type=&quot;3&quot; unique_id=&quot;10014&quot;&gt;&lt;property id=&quot;20148&quot; value=&quot;5&quot;/&gt;&lt;property id=&quot;20300&quot; value=&quot;スライド 11&quot;/&gt;&lt;property id=&quot;20307&quot; value=&quot;346&quot;/&gt;&lt;/object&gt;&lt;object type=&quot;3&quot; unique_id=&quot;10015&quot;&gt;&lt;property id=&quot;20148&quot; value=&quot;5&quot;/&gt;&lt;property id=&quot;20300&quot; value=&quot;スライド 12&quot;/&gt;&lt;property id=&quot;20307&quot; value=&quot;339&quot;/&gt;&lt;/object&gt;&lt;object type=&quot;3&quot; unique_id=&quot;10016&quot;&gt;&lt;property id=&quot;20148&quot; value=&quot;5&quot;/&gt;&lt;property id=&quot;20300&quot; value=&quot;スライド 13&quot;/&gt;&lt;property id=&quot;20307&quot; value=&quot;259&quot;/&gt;&lt;/object&gt;&lt;object type=&quot;3&quot; unique_id=&quot;10017&quot;&gt;&lt;property id=&quot;20148&quot; value=&quot;5&quot;/&gt;&lt;property id=&quot;20300&quot; value=&quot;スライド 14&quot;/&gt;&lt;property id=&quot;20307&quot; value=&quot;341&quot;/&gt;&lt;/object&gt;&lt;object type=&quot;3&quot; unique_id=&quot;10018&quot;&gt;&lt;property id=&quot;20148&quot; value=&quot;5&quot;/&gt;&lt;property id=&quot;20300&quot; value=&quot;スライド 15&quot;/&gt;&lt;property id=&quot;20307&quot; value=&quot;342&quot;/&gt;&lt;/object&gt;&lt;object type=&quot;3&quot; unique_id=&quot;10019&quot;&gt;&lt;property id=&quot;20148&quot; value=&quot;5&quot;/&gt;&lt;property id=&quot;20300&quot; value=&quot;スライド 16&quot;/&gt;&lt;property id=&quot;20307&quot; value=&quot;348&quot;/&gt;&lt;/object&gt;&lt;object type=&quot;3&quot; unique_id=&quot;10020&quot;&gt;&lt;property id=&quot;20148&quot; value=&quot;5&quot;/&gt;&lt;property id=&quot;20300&quot; value=&quot;スライド 17&quot;/&gt;&lt;property id=&quot;20307&quot; value=&quot;352&quot;/&gt;&lt;/object&gt;&lt;object type=&quot;3&quot; unique_id=&quot;10021&quot;&gt;&lt;property id=&quot;20148&quot; value=&quot;5&quot;/&gt;&lt;property id=&quot;20300&quot; value=&quot;スライド 18&quot;/&gt;&lt;property id=&quot;20307&quot; value=&quot;347&quot;/&gt;&lt;/object&gt;&lt;object type=&quot;3&quot; unique_id=&quot;10022&quot;&gt;&lt;property id=&quot;20148&quot; value=&quot;5&quot;/&gt;&lt;property id=&quot;20300&quot; value=&quot;スライド 19&quot;/&gt;&lt;property id=&quot;20307&quot; value=&quot;353&quot;/&gt;&lt;/object&gt;&lt;object type=&quot;3&quot; unique_id=&quot;10023&quot;&gt;&lt;property id=&quot;20148&quot; value=&quot;5&quot;/&gt;&lt;property id=&quot;20300&quot; value=&quot;スライド 20&quot;/&gt;&lt;property id=&quot;20307&quot; value=&quot;350&quot;/&gt;&lt;/object&gt;&lt;object type=&quot;3&quot; unique_id=&quot;10024&quot;&gt;&lt;property id=&quot;20148&quot; value=&quot;5&quot;/&gt;&lt;property id=&quot;20300&quot; value=&quot;スライド 21&quot;/&gt;&lt;property id=&quot;20307&quot; value=&quot;319&quot;/&gt;&lt;/object&gt;&lt;object type=&quot;3&quot; unique_id=&quot;10025&quot;&gt;&lt;property id=&quot;20148&quot; value=&quot;5&quot;/&gt;&lt;property id=&quot;20300&quot; value=&quot;スライド 22&quot;/&gt;&lt;property id=&quot;20307&quot; value=&quot;3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13439</TotalTime>
  <Words>1244</Words>
  <Application>Microsoft Office PowerPoint</Application>
  <PresentationFormat>On-screen Show (4:3)</PresentationFormat>
  <Paragraphs>390</Paragraphs>
  <Slides>18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標準デザイン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大学院情報理工学系研究科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東京大学</dc:creator>
  <cp:lastModifiedBy>Dzmitry</cp:lastModifiedBy>
  <cp:revision>682</cp:revision>
  <dcterms:created xsi:type="dcterms:W3CDTF">2007-11-19T11:02:23Z</dcterms:created>
  <dcterms:modified xsi:type="dcterms:W3CDTF">2012-02-20T17:43:06Z</dcterms:modified>
</cp:coreProperties>
</file>